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7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8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9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0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1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1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2" r:id="rId14"/>
    <p:sldMasterId id="2147483766" r:id="rId15"/>
  </p:sldMasterIdLst>
  <p:notesMasterIdLst>
    <p:notesMasterId r:id="rId43"/>
  </p:notesMasterIdLst>
  <p:handoutMasterIdLst>
    <p:handoutMasterId r:id="rId44"/>
  </p:handoutMasterIdLst>
  <p:sldIdLst>
    <p:sldId id="328" r:id="rId16"/>
    <p:sldId id="329" r:id="rId17"/>
    <p:sldId id="409" r:id="rId18"/>
    <p:sldId id="412" r:id="rId19"/>
    <p:sldId id="411" r:id="rId20"/>
    <p:sldId id="408" r:id="rId21"/>
    <p:sldId id="405" r:id="rId22"/>
    <p:sldId id="391" r:id="rId23"/>
    <p:sldId id="407" r:id="rId24"/>
    <p:sldId id="350" r:id="rId25"/>
    <p:sldId id="397" r:id="rId26"/>
    <p:sldId id="403" r:id="rId27"/>
    <p:sldId id="414" r:id="rId28"/>
    <p:sldId id="373" r:id="rId29"/>
    <p:sldId id="362" r:id="rId30"/>
    <p:sldId id="398" r:id="rId31"/>
    <p:sldId id="358" r:id="rId32"/>
    <p:sldId id="363" r:id="rId33"/>
    <p:sldId id="361" r:id="rId34"/>
    <p:sldId id="357" r:id="rId35"/>
    <p:sldId id="365" r:id="rId36"/>
    <p:sldId id="415" r:id="rId37"/>
    <p:sldId id="394" r:id="rId38"/>
    <p:sldId id="356" r:id="rId39"/>
    <p:sldId id="368" r:id="rId40"/>
    <p:sldId id="371" r:id="rId41"/>
    <p:sldId id="399" r:id="rId42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5A"/>
    <a:srgbClr val="223388"/>
    <a:srgbClr val="FFBB33"/>
    <a:srgbClr val="8F9090"/>
    <a:srgbClr val="335544"/>
    <a:srgbClr val="775533"/>
    <a:srgbClr val="883300"/>
    <a:srgbClr val="883388"/>
    <a:srgbClr val="FF9911"/>
    <a:srgbClr val="6950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10" autoAdjust="0"/>
    <p:restoredTop sz="86588" autoAdjust="0"/>
  </p:normalViewPr>
  <p:slideViewPr>
    <p:cSldViewPr snapToGrid="0">
      <p:cViewPr>
        <p:scale>
          <a:sx n="61" d="100"/>
          <a:sy n="61" d="100"/>
        </p:scale>
        <p:origin x="-72" y="-90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34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06.01.2017</a:t>
            </a:fld>
            <a:endParaRPr lang="de-DE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06.01.2017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772558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4870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77148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91938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65703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9411953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642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03064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35748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1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.pdf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.png"/><Relationship Id="rId5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11372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30303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  <p:sldLayoutId id="2147483769" r:id="rId4"/>
    <p:sldLayoutId id="2147483770" r:id="rId5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</a:t>
            </a:r>
            <a:r>
              <a:rPr lang="de-DE" dirty="0" smtClean="0"/>
              <a:t>Cockpit </a:t>
            </a:r>
            <a:r>
              <a:rPr lang="de-DE" dirty="0" smtClean="0"/>
              <a:t>Overview</a:t>
            </a:r>
            <a:endParaRPr lang="de-DE" dirty="0"/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311235" y="2400299"/>
            <a:ext cx="12663055" cy="6674427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indent="-342843" algn="l" defTabSz="457124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DE" sz="65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JobScheduler Operations</a:t>
            </a:r>
          </a:p>
          <a:p>
            <a:pPr marL="342843" indent="-342843" algn="l" defTabSz="457124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DE" sz="65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Center: JOC Cockpit</a:t>
            </a:r>
          </a:p>
          <a:p>
            <a:pPr marL="342843" indent="-342843" algn="l" defTabSz="457124">
              <a:spcBef>
                <a:spcPct val="20000"/>
              </a:spcBef>
              <a:buFont typeface="Arial" pitchFamily="34" charset="0"/>
              <a:buNone/>
              <a:defRPr/>
            </a:pPr>
            <a:endParaRPr lang="de-DE" sz="4200" b="1" dirty="0" smtClean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DE" sz="49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Overview</a:t>
            </a:r>
          </a:p>
          <a:p>
            <a:pPr marL="342843" indent="-342843" algn="l" defTabSz="457124">
              <a:spcBef>
                <a:spcPct val="20000"/>
              </a:spcBef>
              <a:buFont typeface="Arial" pitchFamily="34" charset="0"/>
              <a:buNone/>
              <a:defRPr/>
            </a:pPr>
            <a:endParaRPr lang="de-DE" sz="4900" b="1" dirty="0" smtClean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4" name="Abgerundetes Rechteck 3"/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Information </a:t>
            </a:r>
            <a:r>
              <a:rPr lang="de-DE" dirty="0" err="1" smtClean="0"/>
              <a:t>for</a:t>
            </a:r>
            <a:endParaRPr lang="de-DE" dirty="0" smtClean="0"/>
          </a:p>
          <a:p>
            <a:pPr algn="ctr"/>
            <a:r>
              <a:rPr lang="de-DE" dirty="0" err="1" smtClean="0"/>
              <a:t>Interested</a:t>
            </a:r>
            <a:r>
              <a:rPr lang="de-DE" dirty="0" smtClean="0"/>
              <a:t> </a:t>
            </a:r>
            <a:r>
              <a:rPr lang="de-DE" dirty="0" err="1" smtClean="0"/>
              <a:t>Parties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659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 smtClean="0"/>
              <a:t>Administrator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echnical </a:t>
            </a:r>
            <a:r>
              <a:rPr lang="en-US" dirty="0"/>
              <a:t>role without any responsibilities in the IT </a:t>
            </a:r>
            <a:r>
              <a:rPr lang="en-US" dirty="0" smtClean="0"/>
              <a:t>process</a:t>
            </a:r>
            <a:endParaRPr lang="de-DE" dirty="0" smtClean="0"/>
          </a:p>
          <a:p>
            <a:r>
              <a:rPr lang="de-DE" dirty="0" err="1" smtClean="0"/>
              <a:t>Application</a:t>
            </a:r>
            <a:r>
              <a:rPr lang="de-DE" dirty="0" smtClean="0"/>
              <a:t> Manager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ngineering </a:t>
            </a:r>
            <a:r>
              <a:rPr lang="en-US" dirty="0"/>
              <a:t>role with in-depth knowledge of jobs and job </a:t>
            </a:r>
            <a:r>
              <a:rPr lang="en-US" dirty="0" smtClean="0"/>
              <a:t>chains, </a:t>
            </a:r>
            <a:r>
              <a:rPr lang="en-US" dirty="0"/>
              <a:t>however, </a:t>
            </a:r>
            <a:r>
              <a:rPr lang="en-US" dirty="0" smtClean="0"/>
              <a:t>not </a:t>
            </a:r>
            <a:r>
              <a:rPr lang="en-US" dirty="0"/>
              <a:t>necessarily involved in daily operations</a:t>
            </a:r>
            <a:endParaRPr lang="de-DE" dirty="0" smtClean="0"/>
          </a:p>
          <a:p>
            <a:r>
              <a:rPr lang="de-DE" dirty="0" smtClean="0"/>
              <a:t>IT Operator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ole </a:t>
            </a:r>
            <a:r>
              <a:rPr lang="en-US" dirty="0"/>
              <a:t>for daily operations of jobs and job </a:t>
            </a:r>
            <a:r>
              <a:rPr lang="en-US" dirty="0" smtClean="0"/>
              <a:t>chains</a:t>
            </a:r>
            <a:endParaRPr lang="de-DE" dirty="0" smtClean="0"/>
          </a:p>
          <a:p>
            <a:r>
              <a:rPr lang="de-DE" dirty="0" err="1" smtClean="0"/>
              <a:t>Incident</a:t>
            </a:r>
            <a:r>
              <a:rPr lang="de-DE" dirty="0" smtClean="0"/>
              <a:t> Manager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ole for </a:t>
            </a:r>
            <a:r>
              <a:rPr lang="en-US" dirty="0"/>
              <a:t>the IT Service Desk, e.g. 1st </a:t>
            </a:r>
            <a:r>
              <a:rPr lang="en-US" dirty="0" smtClean="0"/>
              <a:t>and/or </a:t>
            </a:r>
            <a:r>
              <a:rPr lang="en-US" dirty="0"/>
              <a:t>2nd level support, for interventions and Incident </a:t>
            </a:r>
            <a:r>
              <a:rPr lang="en-US" dirty="0" smtClean="0"/>
              <a:t>Management</a:t>
            </a:r>
            <a:endParaRPr lang="de-DE" dirty="0" smtClean="0"/>
          </a:p>
          <a:p>
            <a:r>
              <a:rPr lang="de-DE" dirty="0" smtClean="0"/>
              <a:t>Business User</a:t>
            </a:r>
          </a:p>
          <a:p>
            <a:pPr lvl="1"/>
            <a:r>
              <a:rPr lang="en-US" dirty="0" smtClean="0"/>
              <a:t>Role </a:t>
            </a:r>
            <a:r>
              <a:rPr lang="en-US" dirty="0"/>
              <a:t>for </a:t>
            </a:r>
            <a:r>
              <a:rPr lang="en-US" dirty="0" err="1"/>
              <a:t>backoffice</a:t>
            </a:r>
            <a:r>
              <a:rPr lang="en-US" dirty="0"/>
              <a:t> users not responsible for IT (probably for Business Processes</a:t>
            </a:r>
            <a:r>
              <a:rPr lang="en-US" dirty="0" smtClean="0"/>
              <a:t>)</a:t>
            </a:r>
            <a:endParaRPr lang="de-DE" dirty="0" smtClean="0"/>
          </a:p>
          <a:p>
            <a:r>
              <a:rPr lang="de-DE" dirty="0" smtClean="0"/>
              <a:t>API User</a:t>
            </a:r>
          </a:p>
          <a:p>
            <a:pPr lvl="1"/>
            <a:r>
              <a:rPr lang="en-US" dirty="0" smtClean="0"/>
              <a:t>Role </a:t>
            </a:r>
            <a:r>
              <a:rPr lang="en-US" dirty="0"/>
              <a:t>is intended for </a:t>
            </a:r>
            <a:r>
              <a:rPr lang="en-US" dirty="0" smtClean="0"/>
              <a:t>applications </a:t>
            </a:r>
            <a:r>
              <a:rPr lang="en-US" dirty="0"/>
              <a:t>that access JobScheduler via its API</a:t>
            </a:r>
            <a:endParaRPr lang="de-DE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Security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Default Roles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076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Security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Default Matrix of Roles and Permissions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victorgarcia\Desktop\permission-ro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09" y="2069578"/>
            <a:ext cx="9088531" cy="8526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87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JOC Security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Single </a:t>
            </a:r>
            <a:r>
              <a:rPr lang="de-DE" dirty="0" err="1" smtClean="0"/>
              <a:t>Sign</a:t>
            </a:r>
            <a:r>
              <a:rPr lang="de-DE" dirty="0" smtClean="0"/>
              <a:t>-On</a:t>
            </a:r>
            <a:endParaRPr lang="en-US" dirty="0" smtClean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smtClean="0"/>
              <a:t>Authentication</a:t>
            </a:r>
            <a:br>
              <a:rPr lang="de-DE" b="1" dirty="0" smtClean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Direct</a:t>
            </a:r>
            <a:r>
              <a:rPr lang="de-DE" dirty="0" smtClean="0"/>
              <a:t> </a:t>
            </a:r>
            <a:r>
              <a:rPr lang="de-DE" dirty="0" err="1" smtClean="0"/>
              <a:t>authentication</a:t>
            </a:r>
            <a:r>
              <a:rPr lang="de-DE" dirty="0" smtClean="0"/>
              <a:t> via LDAP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Alternatively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shiro.ini</a:t>
            </a:r>
            <a:r>
              <a:rPr lang="de-DE" dirty="0" smtClean="0"/>
              <a:t> </a:t>
            </a:r>
            <a:r>
              <a:rPr lang="de-DE" dirty="0" err="1" smtClean="0"/>
              <a:t>file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authentication</a:t>
            </a:r>
            <a:r>
              <a:rPr lang="de-DE" dirty="0" smtClean="0"/>
              <a:t> 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err="1" smtClean="0"/>
              <a:t>Authorization</a:t>
            </a:r>
            <a:r>
              <a:rPr lang="de-DE" b="1" dirty="0" smtClean="0"/>
              <a:t/>
            </a:r>
            <a:br>
              <a:rPr lang="de-DE" b="1" dirty="0" smtClean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Roles</a:t>
            </a:r>
            <a:r>
              <a:rPr lang="de-DE" dirty="0" smtClean="0"/>
              <a:t> and Operations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predefined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Permissions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configu-red</a:t>
            </a:r>
            <a:r>
              <a:rPr lang="de-DE" dirty="0" smtClean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 smtClean="0"/>
              <a:t>roles</a:t>
            </a:r>
            <a:r>
              <a:rPr lang="de-DE" dirty="0" smtClean="0"/>
              <a:t> </a:t>
            </a:r>
            <a:r>
              <a:rPr lang="de-DE" dirty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shiro.ini</a:t>
            </a:r>
            <a:r>
              <a:rPr lang="de-DE" dirty="0"/>
              <a:t> </a:t>
            </a:r>
            <a:r>
              <a:rPr lang="de-DE" dirty="0" err="1" smtClean="0"/>
              <a:t>file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Roles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managed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LDAP </a:t>
            </a:r>
            <a:r>
              <a:rPr lang="de-DE" dirty="0" err="1" smtClean="0"/>
              <a:t>directory</a:t>
            </a:r>
            <a:r>
              <a:rPr lang="de-DE" dirty="0" smtClean="0"/>
              <a:t>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group</a:t>
            </a:r>
            <a:r>
              <a:rPr lang="de-DE" dirty="0" smtClean="0"/>
              <a:t> </a:t>
            </a:r>
            <a:r>
              <a:rPr lang="de-DE" dirty="0" err="1" smtClean="0"/>
              <a:t>membership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users</a:t>
            </a:r>
            <a:r>
              <a:rPr lang="de-DE" dirty="0" smtClean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Alternatively</a:t>
            </a:r>
            <a:r>
              <a:rPr lang="de-DE" dirty="0" smtClean="0"/>
              <a:t> </a:t>
            </a:r>
            <a:r>
              <a:rPr lang="de-DE" dirty="0" err="1" smtClean="0"/>
              <a:t>roles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managed</a:t>
            </a:r>
            <a:r>
              <a:rPr lang="de-DE" dirty="0" smtClean="0"/>
              <a:t> </a:t>
            </a:r>
            <a:r>
              <a:rPr lang="de-DE" dirty="0" smtClean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shiro.ini</a:t>
            </a:r>
            <a:r>
              <a:rPr lang="de-DE" dirty="0"/>
              <a:t> </a:t>
            </a:r>
            <a:r>
              <a:rPr lang="de-DE" dirty="0" err="1" smtClean="0"/>
              <a:t>file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735" y="2406377"/>
            <a:ext cx="12200400" cy="5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6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Motivation for the JOC Cockpit</a:t>
            </a:r>
            <a:endParaRPr lang="en-US" sz="600" dirty="0"/>
          </a:p>
          <a:p>
            <a:endParaRPr lang="en-US" sz="600" dirty="0"/>
          </a:p>
          <a:p>
            <a:r>
              <a:rPr lang="de-DE" dirty="0"/>
              <a:t>JOC Cockpit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endParaRPr lang="de-DE" sz="600" dirty="0"/>
          </a:p>
          <a:p>
            <a:r>
              <a:rPr lang="de-DE" dirty="0"/>
              <a:t>JOC Cockpit </a:t>
            </a:r>
            <a:r>
              <a:rPr lang="de-DE" dirty="0" smtClean="0"/>
              <a:t>Security Features</a:t>
            </a:r>
            <a:endParaRPr lang="de-DE" sz="3200" dirty="0" smtClean="0"/>
          </a:p>
          <a:p>
            <a:pPr lvl="1"/>
            <a:endParaRPr lang="en-US" sz="600" dirty="0" smtClean="0"/>
          </a:p>
          <a:p>
            <a:r>
              <a:rPr lang="en-US" dirty="0" smtClean="0"/>
              <a:t>JOC Cockpit Visualization Features</a:t>
            </a:r>
          </a:p>
          <a:p>
            <a:pPr lvl="1"/>
            <a:r>
              <a:rPr lang="en-US" dirty="0" smtClean="0"/>
              <a:t>Dashboard</a:t>
            </a:r>
          </a:p>
          <a:p>
            <a:pPr lvl="1"/>
            <a:r>
              <a:rPr lang="en-US" dirty="0" smtClean="0"/>
              <a:t>Daily Plan</a:t>
            </a:r>
          </a:p>
          <a:p>
            <a:pPr lvl="1"/>
            <a:r>
              <a:rPr lang="en-US" dirty="0" smtClean="0"/>
              <a:t>Card View</a:t>
            </a:r>
          </a:p>
          <a:p>
            <a:pPr lvl="1"/>
            <a:r>
              <a:rPr lang="en-US" dirty="0" smtClean="0"/>
              <a:t>Table View</a:t>
            </a:r>
          </a:p>
          <a:p>
            <a:pPr lvl="1"/>
            <a:r>
              <a:rPr lang="en-US" dirty="0" smtClean="0"/>
              <a:t>Graphical View</a:t>
            </a:r>
            <a:endParaRPr lang="en-US" dirty="0" smtClean="0"/>
          </a:p>
          <a:p>
            <a:pPr lvl="1"/>
            <a:r>
              <a:rPr lang="en-US" dirty="0" smtClean="0"/>
              <a:t>Resources View</a:t>
            </a:r>
            <a:endParaRPr lang="en-US" dirty="0" smtClean="0"/>
          </a:p>
          <a:p>
            <a:pPr lvl="1"/>
            <a:endParaRPr lang="en-US" sz="600" dirty="0" smtClean="0"/>
          </a:p>
          <a:p>
            <a:r>
              <a:rPr lang="en-US" dirty="0" smtClean="0"/>
              <a:t>JOC Cockpit Interaction Features</a:t>
            </a:r>
            <a:endParaRPr lang="de-CH" sz="1800" dirty="0" smtClean="0"/>
          </a:p>
          <a:p>
            <a:pPr lvl="1"/>
            <a:endParaRPr lang="de-CH" sz="600" dirty="0" smtClean="0"/>
          </a:p>
          <a:p>
            <a:pPr lvl="1"/>
            <a:endParaRPr lang="de-DE" sz="600" dirty="0"/>
          </a:p>
          <a:p>
            <a:pPr marL="0" indent="0">
              <a:buNone/>
            </a:pPr>
            <a:endParaRPr lang="de-DE" sz="600" dirty="0"/>
          </a:p>
          <a:p>
            <a:pPr lvl="1"/>
            <a:endParaRPr lang="de-DE" sz="18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</a:t>
            </a:r>
            <a:r>
              <a:rPr lang="de-DE" dirty="0" smtClean="0"/>
              <a:t>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err="1" smtClean="0"/>
              <a:t>of</a:t>
            </a:r>
            <a:r>
              <a:rPr lang="de-DE" dirty="0" smtClean="0"/>
              <a:t> Contents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452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JOC Cockpit Visualization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Dashboard</a:t>
            </a:r>
            <a:endParaRPr lang="en-US" dirty="0" smtClean="0"/>
          </a:p>
        </p:txBody>
      </p:sp>
      <p:sp>
        <p:nvSpPr>
          <p:cNvPr id="7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Dashboard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Dashboard </a:t>
            </a:r>
            <a:r>
              <a:rPr lang="de-DE" dirty="0" err="1" smtClean="0"/>
              <a:t>offers</a:t>
            </a:r>
            <a:r>
              <a:rPr lang="de-DE" dirty="0" smtClean="0"/>
              <a:t> </a:t>
            </a:r>
            <a:r>
              <a:rPr lang="de-DE" dirty="0" smtClean="0"/>
              <a:t>a </a:t>
            </a:r>
            <a:r>
              <a:rPr lang="de-DE" dirty="0" err="1" smtClean="0"/>
              <a:t>comprehensive</a:t>
            </a:r>
            <a:r>
              <a:rPr lang="de-DE" dirty="0" smtClean="0"/>
              <a:t> </a:t>
            </a:r>
            <a:r>
              <a:rPr lang="de-DE" dirty="0" err="1" smtClean="0"/>
              <a:t>overview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smtClean="0"/>
              <a:t>most </a:t>
            </a:r>
            <a:r>
              <a:rPr lang="de-DE" dirty="0" err="1" smtClean="0"/>
              <a:t>relevent</a:t>
            </a:r>
            <a:r>
              <a:rPr lang="de-DE" dirty="0" smtClean="0"/>
              <a:t> </a:t>
            </a:r>
            <a:r>
              <a:rPr lang="de-DE" dirty="0" err="1" smtClean="0"/>
              <a:t>informa-tion</a:t>
            </a:r>
            <a:r>
              <a:rPr lang="de-DE" dirty="0" smtClean="0"/>
              <a:t> </a:t>
            </a:r>
            <a:r>
              <a:rPr lang="de-DE" dirty="0" smtClean="0"/>
              <a:t>in the form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widgets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Information in </a:t>
            </a:r>
            <a:r>
              <a:rPr lang="de-DE" dirty="0" err="1" smtClean="0"/>
              <a:t>the</a:t>
            </a:r>
            <a:r>
              <a:rPr lang="de-DE" dirty="0" smtClean="0"/>
              <a:t> Dash-board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updated</a:t>
            </a:r>
            <a:r>
              <a:rPr lang="de-DE" dirty="0" smtClean="0"/>
              <a:t> </a:t>
            </a:r>
            <a:r>
              <a:rPr lang="de-DE" dirty="0" err="1" smtClean="0"/>
              <a:t>automa-tically</a:t>
            </a:r>
            <a:r>
              <a:rPr lang="de-DE" dirty="0" smtClean="0"/>
              <a:t> in </a:t>
            </a:r>
            <a:r>
              <a:rPr lang="de-DE" dirty="0" err="1" smtClean="0"/>
              <a:t>near</a:t>
            </a:r>
            <a:r>
              <a:rPr lang="de-DE" dirty="0" smtClean="0"/>
              <a:t> real-time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Dashboard </a:t>
            </a:r>
            <a:r>
              <a:rPr lang="de-DE" dirty="0" err="1" smtClean="0"/>
              <a:t>shows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JobScheduler Master </a:t>
            </a:r>
            <a:r>
              <a:rPr lang="de-DE" dirty="0" err="1" smtClean="0"/>
              <a:t>status</a:t>
            </a:r>
            <a:r>
              <a:rPr lang="de-DE" dirty="0" smtClean="0"/>
              <a:t> </a:t>
            </a: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/>
              <a:t>cluster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Agent </a:t>
            </a:r>
            <a:r>
              <a:rPr lang="de-DE" dirty="0" err="1" smtClean="0"/>
              <a:t>overview</a:t>
            </a:r>
            <a:r>
              <a:rPr lang="de-DE" dirty="0" smtClean="0"/>
              <a:t> </a:t>
            </a:r>
            <a:r>
              <a:rPr lang="de-DE" dirty="0" err="1" smtClean="0"/>
              <a:t>shows</a:t>
            </a:r>
            <a:r>
              <a:rPr lang="de-DE" dirty="0" smtClean="0"/>
              <a:t> </a:t>
            </a:r>
            <a:r>
              <a:rPr lang="de-DE" dirty="0" err="1" smtClean="0"/>
              <a:t>healthy</a:t>
            </a:r>
            <a:r>
              <a:rPr lang="de-DE" dirty="0" smtClean="0"/>
              <a:t> and </a:t>
            </a:r>
            <a:r>
              <a:rPr lang="de-DE" dirty="0" err="1" smtClean="0"/>
              <a:t>unhealthy</a:t>
            </a:r>
            <a:r>
              <a:rPr lang="de-DE" dirty="0" smtClean="0"/>
              <a:t> Agent Clusters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Dashboard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starting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navigate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/>
              <a:t> </a:t>
            </a:r>
            <a:r>
              <a:rPr lang="de-DE" dirty="0" err="1" smtClean="0"/>
              <a:t>objects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interest</a:t>
            </a:r>
            <a:r>
              <a:rPr lang="de-DE" dirty="0" smtClean="0"/>
              <a:t>, e.g. </a:t>
            </a:r>
            <a:r>
              <a:rPr lang="de-DE" dirty="0" err="1" smtClean="0"/>
              <a:t>failed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, </a:t>
            </a:r>
            <a:r>
              <a:rPr lang="de-DE" dirty="0" err="1" smtClean="0"/>
              <a:t>suspended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, </a:t>
            </a:r>
            <a:r>
              <a:rPr lang="de-DE" dirty="0" err="1" smtClean="0"/>
              <a:t>late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 etc.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608" y="2416628"/>
            <a:ext cx="12201602" cy="7378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256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JOC Cockpit Visualization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Daily Plan: </a:t>
            </a:r>
            <a:r>
              <a:rPr lang="de-DE" dirty="0" err="1" smtClean="0"/>
              <a:t>Graphical</a:t>
            </a:r>
            <a:r>
              <a:rPr lang="de-DE" dirty="0" smtClean="0"/>
              <a:t> </a:t>
            </a:r>
            <a:r>
              <a:rPr lang="de-DE" dirty="0" err="1" smtClean="0"/>
              <a:t>Overview</a:t>
            </a:r>
            <a:r>
              <a:rPr lang="de-DE" dirty="0" smtClean="0"/>
              <a:t> (Gantt Chart)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err="1" smtClean="0"/>
              <a:t>Graphical</a:t>
            </a:r>
            <a:r>
              <a:rPr lang="de-DE" b="1" dirty="0" smtClean="0"/>
              <a:t> </a:t>
            </a:r>
            <a:r>
              <a:rPr lang="de-DE" b="1" dirty="0" smtClean="0"/>
              <a:t>Daily Plan</a:t>
            </a:r>
            <a:br>
              <a:rPr lang="de-DE" b="1" dirty="0" smtClean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Daily </a:t>
            </a:r>
            <a:r>
              <a:rPr lang="de-DE" dirty="0" smtClean="0"/>
              <a:t>Plan </a:t>
            </a:r>
            <a:r>
              <a:rPr lang="de-DE" dirty="0" err="1" smtClean="0"/>
              <a:t>graphical</a:t>
            </a:r>
            <a:r>
              <a:rPr lang="de-DE" dirty="0" smtClean="0"/>
              <a:t> </a:t>
            </a:r>
            <a:r>
              <a:rPr lang="de-DE" dirty="0" err="1" smtClean="0"/>
              <a:t>overview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represented</a:t>
            </a:r>
            <a:r>
              <a:rPr lang="de-DE" dirty="0" smtClean="0"/>
              <a:t> </a:t>
            </a:r>
            <a:r>
              <a:rPr lang="de-DE" dirty="0" smtClean="0"/>
              <a:t>in a Gantt </a:t>
            </a:r>
            <a:r>
              <a:rPr lang="de-DE" dirty="0" err="1" smtClean="0"/>
              <a:t>diagram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See at a </a:t>
            </a:r>
            <a:r>
              <a:rPr lang="de-DE" dirty="0" err="1" smtClean="0"/>
              <a:t>glance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running</a:t>
            </a:r>
            <a:r>
              <a:rPr lang="de-DE" dirty="0" smtClean="0"/>
              <a:t>,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queued</a:t>
            </a:r>
            <a:r>
              <a:rPr lang="de-DE" dirty="0" smtClean="0"/>
              <a:t>, </a:t>
            </a:r>
            <a:r>
              <a:rPr lang="de-DE" dirty="0" err="1" smtClean="0"/>
              <a:t>what</a:t>
            </a:r>
            <a:r>
              <a:rPr lang="de-DE" dirty="0" smtClean="0"/>
              <a:t> was </a:t>
            </a:r>
            <a:r>
              <a:rPr lang="de-DE" dirty="0" err="1" smtClean="0"/>
              <a:t>suspended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Color </a:t>
            </a:r>
            <a:r>
              <a:rPr lang="de-DE" dirty="0" err="1" smtClean="0"/>
              <a:t>coded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recognition</a:t>
            </a:r>
            <a:r>
              <a:rPr lang="de-DE" dirty="0" smtClean="0"/>
              <a:t> </a:t>
            </a:r>
            <a:r>
              <a:rPr lang="de-DE" dirty="0" err="1" smtClean="0"/>
              <a:t>rather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recall</a:t>
            </a:r>
            <a:endParaRPr lang="de-DE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322" y="2312126"/>
            <a:ext cx="12793385" cy="6495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56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Daily Plan: Calendar View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err="1"/>
              <a:t>Graphical</a:t>
            </a:r>
            <a:r>
              <a:rPr lang="de-DE" b="1" dirty="0"/>
              <a:t> </a:t>
            </a:r>
            <a:r>
              <a:rPr lang="de-DE" b="1" dirty="0" err="1" smtClean="0"/>
              <a:t>Calendar</a:t>
            </a:r>
            <a:r>
              <a:rPr lang="de-DE" b="1" dirty="0" smtClean="0"/>
              <a:t> View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 smtClean="0"/>
              <a:t>calendar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allows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check </a:t>
            </a:r>
            <a:r>
              <a:rPr lang="de-DE" dirty="0" err="1" smtClean="0"/>
              <a:t>future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</a:t>
            </a:r>
            <a:r>
              <a:rPr lang="de-DE" dirty="0" err="1" smtClean="0"/>
              <a:t>dates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daily</a:t>
            </a:r>
            <a:r>
              <a:rPr lang="de-DE" dirty="0" smtClean="0"/>
              <a:t> plan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updated</a:t>
            </a:r>
            <a:r>
              <a:rPr lang="de-DE" dirty="0" smtClean="0"/>
              <a:t> </a:t>
            </a:r>
            <a:r>
              <a:rPr lang="de-DE" dirty="0" err="1" smtClean="0"/>
              <a:t>automatically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reflect</a:t>
            </a:r>
            <a:r>
              <a:rPr lang="de-DE" dirty="0" smtClean="0"/>
              <a:t> </a:t>
            </a:r>
            <a:r>
              <a:rPr lang="de-DE" dirty="0" err="1" smtClean="0"/>
              <a:t>changes</a:t>
            </a:r>
            <a:r>
              <a:rPr lang="de-DE" dirty="0" smtClean="0"/>
              <a:t> in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</a:t>
            </a:r>
            <a:r>
              <a:rPr lang="de-DE" dirty="0" err="1" smtClean="0"/>
              <a:t>times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calendar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allows</a:t>
            </a:r>
            <a:r>
              <a:rPr lang="de-DE" dirty="0" smtClean="0"/>
              <a:t> a </a:t>
            </a:r>
            <a:r>
              <a:rPr lang="de-DE" dirty="0" err="1" smtClean="0"/>
              <a:t>preview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forthcoming</a:t>
            </a:r>
            <a:r>
              <a:rPr lang="de-DE" dirty="0" smtClean="0"/>
              <a:t> </a:t>
            </a:r>
            <a:r>
              <a:rPr lang="de-DE" dirty="0" err="1" smtClean="0"/>
              <a:t>days</a:t>
            </a:r>
            <a:r>
              <a:rPr lang="de-DE" dirty="0" smtClean="0"/>
              <a:t> and </a:t>
            </a:r>
            <a:r>
              <a:rPr lang="de-DE" dirty="0" err="1" smtClean="0"/>
              <a:t>months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endParaRPr lang="de-D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530" y="2442754"/>
            <a:ext cx="12270833" cy="6797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197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Card View: Quick Overview of Objects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smtClean="0"/>
              <a:t>Card View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/>
              <a:t>graphical</a:t>
            </a:r>
            <a:r>
              <a:rPr lang="de-DE" dirty="0"/>
              <a:t> </a:t>
            </a:r>
            <a:r>
              <a:rPr lang="de-DE" dirty="0" err="1" smtClean="0"/>
              <a:t>card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shows</a:t>
            </a:r>
            <a:r>
              <a:rPr lang="de-DE" dirty="0" smtClean="0"/>
              <a:t> a </a:t>
            </a:r>
            <a:r>
              <a:rPr lang="de-DE" dirty="0" err="1" smtClean="0"/>
              <a:t>comprehensive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objects</a:t>
            </a:r>
            <a:r>
              <a:rPr lang="de-DE" dirty="0" smtClean="0"/>
              <a:t> and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frequently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Cards </a:t>
            </a:r>
            <a:r>
              <a:rPr lang="de-DE" dirty="0" err="1" smtClean="0"/>
              <a:t>include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frequently</a:t>
            </a:r>
            <a:r>
              <a:rPr lang="de-DE" dirty="0" smtClean="0"/>
              <a:t> </a:t>
            </a:r>
            <a:r>
              <a:rPr lang="de-DE" dirty="0" err="1" smtClean="0"/>
              <a:t>offered</a:t>
            </a:r>
            <a:r>
              <a:rPr lang="de-DE" dirty="0" smtClean="0"/>
              <a:t> </a:t>
            </a:r>
            <a:r>
              <a:rPr lang="de-DE" dirty="0" err="1" smtClean="0"/>
              <a:t>operations</a:t>
            </a:r>
            <a:r>
              <a:rPr lang="de-DE" dirty="0" smtClean="0"/>
              <a:t> on </a:t>
            </a:r>
            <a:r>
              <a:rPr lang="de-DE" dirty="0" err="1" smtClean="0"/>
              <a:t>objects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Additional </a:t>
            </a:r>
            <a:r>
              <a:rPr lang="de-DE" dirty="0" err="1" smtClean="0"/>
              <a:t>operations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context</a:t>
            </a:r>
            <a:r>
              <a:rPr lang="de-DE" dirty="0" smtClean="0"/>
              <a:t> </a:t>
            </a:r>
            <a:r>
              <a:rPr lang="de-DE" dirty="0" err="1" smtClean="0"/>
              <a:t>menues</a:t>
            </a:r>
            <a:endParaRPr lang="de-D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418" y="2390504"/>
            <a:ext cx="12419338" cy="6877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89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View: Job Chains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smtClean="0"/>
              <a:t>Table </a:t>
            </a:r>
            <a:r>
              <a:rPr lang="de-DE" b="1" dirty="0"/>
              <a:t>View</a:t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 smtClean="0"/>
              <a:t>table</a:t>
            </a:r>
            <a:r>
              <a:rPr lang="de-DE" dirty="0" smtClean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shows</a:t>
            </a:r>
            <a:r>
              <a:rPr lang="de-DE" dirty="0"/>
              <a:t> a </a:t>
            </a:r>
            <a:r>
              <a:rPr lang="de-DE" dirty="0" err="1" smtClean="0"/>
              <a:t>concise</a:t>
            </a:r>
            <a:r>
              <a:rPr lang="de-DE" dirty="0" smtClean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and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status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object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visible</a:t>
            </a:r>
            <a:r>
              <a:rPr lang="de-DE" dirty="0" smtClean="0"/>
              <a:t> </a:t>
            </a: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chains</a:t>
            </a:r>
            <a:r>
              <a:rPr lang="de-DE" dirty="0" smtClean="0"/>
              <a:t>, </a:t>
            </a:r>
            <a:r>
              <a:rPr lang="de-DE" dirty="0" err="1" smtClean="0"/>
              <a:t>jobs</a:t>
            </a:r>
            <a:r>
              <a:rPr lang="de-DE" dirty="0" smtClean="0"/>
              <a:t>, </a:t>
            </a:r>
            <a:r>
              <a:rPr lang="de-DE" dirty="0" err="1" smtClean="0"/>
              <a:t>orders</a:t>
            </a:r>
            <a:r>
              <a:rPr lang="de-DE" dirty="0" smtClean="0"/>
              <a:t>, </a:t>
            </a:r>
            <a:r>
              <a:rPr lang="de-DE" dirty="0" err="1" smtClean="0"/>
              <a:t>tasks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Operations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context</a:t>
            </a:r>
            <a:r>
              <a:rPr lang="de-DE" dirty="0" smtClean="0"/>
              <a:t> </a:t>
            </a:r>
            <a:r>
              <a:rPr lang="de-DE" dirty="0" err="1" smtClean="0"/>
              <a:t>menues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all </a:t>
            </a:r>
            <a:r>
              <a:rPr lang="de-DE" dirty="0" err="1" smtClean="0"/>
              <a:t>visible</a:t>
            </a:r>
            <a:r>
              <a:rPr lang="de-DE" dirty="0" smtClean="0"/>
              <a:t> </a:t>
            </a:r>
            <a:r>
              <a:rPr lang="de-DE" dirty="0" err="1" smtClean="0"/>
              <a:t>objects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table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monitoring</a:t>
            </a:r>
            <a:r>
              <a:rPr lang="de-DE" dirty="0" smtClean="0"/>
              <a:t> </a:t>
            </a:r>
            <a:r>
              <a:rPr lang="de-DE" dirty="0" err="1" smtClean="0"/>
              <a:t>purposes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updated</a:t>
            </a:r>
            <a:r>
              <a:rPr lang="de-DE" dirty="0" smtClean="0"/>
              <a:t> </a:t>
            </a:r>
            <a:r>
              <a:rPr lang="de-DE" dirty="0" err="1" smtClean="0"/>
              <a:t>automatically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tasks</a:t>
            </a:r>
            <a:r>
              <a:rPr lang="de-DE" dirty="0" smtClean="0"/>
              <a:t> </a:t>
            </a:r>
            <a:r>
              <a:rPr lang="de-DE" dirty="0" err="1" smtClean="0"/>
              <a:t>started</a:t>
            </a:r>
            <a:r>
              <a:rPr lang="de-DE" dirty="0"/>
              <a:t> </a:t>
            </a:r>
            <a:r>
              <a:rPr lang="de-DE" dirty="0" smtClean="0"/>
              <a:t>and </a:t>
            </a:r>
            <a:r>
              <a:rPr lang="de-DE" dirty="0" err="1" smtClean="0"/>
              <a:t>completed</a:t>
            </a:r>
            <a:endParaRPr lang="de-D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239" y="2246811"/>
            <a:ext cx="12553244" cy="6735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930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Table View: Job Chain Details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/>
              <a:t>Table </a:t>
            </a:r>
            <a:r>
              <a:rPr lang="de-DE" b="1" dirty="0" smtClean="0"/>
              <a:t>View </a:t>
            </a:r>
            <a:r>
              <a:rPr lang="de-DE" b="1" dirty="0" err="1" smtClean="0"/>
              <a:t>for</a:t>
            </a:r>
            <a:r>
              <a:rPr lang="de-DE" b="1" dirty="0" smtClean="0"/>
              <a:t> Details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table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This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monitoring</a:t>
            </a:r>
            <a:r>
              <a:rPr lang="de-DE" dirty="0" smtClean="0"/>
              <a:t> </a:t>
            </a:r>
            <a:r>
              <a:rPr lang="de-DE" dirty="0" err="1" smtClean="0"/>
              <a:t>purposes</a:t>
            </a:r>
            <a:r>
              <a:rPr lang="de-DE" dirty="0" smtClean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updated</a:t>
            </a:r>
            <a:r>
              <a:rPr lang="de-DE" dirty="0"/>
              <a:t> </a:t>
            </a:r>
            <a:r>
              <a:rPr lang="de-DE" dirty="0" err="1"/>
              <a:t>automatically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tasks</a:t>
            </a:r>
            <a:r>
              <a:rPr lang="de-DE" dirty="0"/>
              <a:t> </a:t>
            </a:r>
            <a:r>
              <a:rPr lang="de-DE" dirty="0" err="1"/>
              <a:t>started</a:t>
            </a:r>
            <a:r>
              <a:rPr lang="de-DE" dirty="0"/>
              <a:t> and </a:t>
            </a:r>
            <a:r>
              <a:rPr lang="de-DE" dirty="0" err="1"/>
              <a:t>completed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endParaRPr lang="de-D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478" y="2299063"/>
            <a:ext cx="12303597" cy="6316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43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r>
              <a:rPr lang="en-US" dirty="0" smtClean="0"/>
              <a:t>Motivation for the JOC Cockpit</a:t>
            </a:r>
            <a:endParaRPr lang="en-US" dirty="0" smtClean="0"/>
          </a:p>
          <a:p>
            <a:pPr marL="730214" lvl="1" indent="-514350"/>
            <a:r>
              <a:rPr lang="de-DE" dirty="0" err="1" smtClean="0"/>
              <a:t>Pain</a:t>
            </a:r>
            <a:r>
              <a:rPr lang="de-DE" dirty="0" smtClean="0"/>
              <a:t> Points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classic JOC and JID</a:t>
            </a:r>
          </a:p>
          <a:p>
            <a:pPr marL="730214" lvl="1" indent="-514350"/>
            <a:r>
              <a:rPr lang="de-DE" dirty="0" err="1" smtClean="0"/>
              <a:t>Completely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User Experience</a:t>
            </a:r>
          </a:p>
          <a:p>
            <a:pPr marL="730214" lvl="1" indent="-514350"/>
            <a:endParaRPr lang="de-DE" sz="600" dirty="0"/>
          </a:p>
          <a:p>
            <a:r>
              <a:rPr lang="de-DE" dirty="0" smtClean="0"/>
              <a:t>JOC Cockpit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endParaRPr lang="de-DE" sz="600" dirty="0" smtClean="0"/>
          </a:p>
          <a:p>
            <a:r>
              <a:rPr lang="de-DE" dirty="0" smtClean="0"/>
              <a:t>JOC Cockpit Security Features</a:t>
            </a:r>
          </a:p>
          <a:p>
            <a:pPr lvl="1"/>
            <a:endParaRPr lang="de-DE" sz="600" dirty="0" smtClean="0"/>
          </a:p>
          <a:p>
            <a:r>
              <a:rPr lang="de-DE" dirty="0" smtClean="0"/>
              <a:t>JOC Cockpit </a:t>
            </a:r>
            <a:r>
              <a:rPr lang="de-DE" dirty="0" err="1"/>
              <a:t>Visualization</a:t>
            </a:r>
            <a:r>
              <a:rPr lang="de-DE" dirty="0" smtClean="0"/>
              <a:t> Features</a:t>
            </a:r>
          </a:p>
          <a:p>
            <a:pPr lvl="1"/>
            <a:endParaRPr lang="de-DE" sz="600" dirty="0" smtClean="0"/>
          </a:p>
          <a:p>
            <a:r>
              <a:rPr lang="de-DE" dirty="0" smtClean="0"/>
              <a:t>JOC Cockpit Interaction Features</a:t>
            </a:r>
            <a:endParaRPr lang="de-DE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</a:t>
            </a:r>
            <a:r>
              <a:rPr lang="de-DE" dirty="0" smtClean="0"/>
              <a:t>Cockpit</a:t>
            </a:r>
            <a:r>
              <a:rPr lang="de-DE" dirty="0"/>
              <a:t> </a:t>
            </a:r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err="1" smtClean="0"/>
              <a:t>of</a:t>
            </a:r>
            <a:r>
              <a:rPr lang="de-DE" dirty="0" smtClean="0"/>
              <a:t> Contents</a:t>
            </a:r>
            <a:endParaRPr lang="de-DE" dirty="0"/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326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Graphical</a:t>
            </a:r>
            <a:r>
              <a:rPr lang="de-DE" dirty="0" smtClean="0"/>
              <a:t> View: Flow Charts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err="1" smtClean="0"/>
              <a:t>Graphical</a:t>
            </a:r>
            <a:r>
              <a:rPr lang="de-DE" b="1" dirty="0" smtClean="0"/>
              <a:t> Flow Chart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 smtClean="0"/>
              <a:t>flow</a:t>
            </a:r>
            <a:r>
              <a:rPr lang="de-DE" dirty="0" smtClean="0"/>
              <a:t> </a:t>
            </a:r>
            <a:r>
              <a:rPr lang="de-DE" dirty="0" err="1" smtClean="0"/>
              <a:t>chart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smtClean="0"/>
              <a:t>a </a:t>
            </a:r>
            <a:r>
              <a:rPr lang="de-DE" dirty="0" err="1" smtClean="0"/>
              <a:t>graphical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smtClean="0"/>
              <a:t>in a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Typical</a:t>
            </a:r>
            <a:r>
              <a:rPr lang="de-DE" dirty="0" smtClean="0"/>
              <a:t> </a:t>
            </a:r>
            <a:r>
              <a:rPr lang="de-DE" dirty="0" err="1" smtClean="0"/>
              <a:t>dependency</a:t>
            </a:r>
            <a:r>
              <a:rPr lang="de-DE" dirty="0" smtClean="0"/>
              <a:t> </a:t>
            </a:r>
            <a:r>
              <a:rPr lang="de-DE" dirty="0" err="1" smtClean="0"/>
              <a:t>patterns</a:t>
            </a:r>
            <a:r>
              <a:rPr lang="de-DE" dirty="0" smtClean="0"/>
              <a:t> such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split</a:t>
            </a:r>
            <a:r>
              <a:rPr lang="de-DE" dirty="0" smtClean="0"/>
              <a:t> &amp; </a:t>
            </a:r>
            <a:r>
              <a:rPr lang="de-DE" dirty="0" err="1" smtClean="0"/>
              <a:t>sync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considered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flow</a:t>
            </a:r>
            <a:r>
              <a:rPr lang="de-DE" dirty="0" smtClean="0"/>
              <a:t> </a:t>
            </a:r>
            <a:r>
              <a:rPr lang="de-DE" dirty="0" err="1" smtClean="0"/>
              <a:t>chart</a:t>
            </a:r>
            <a:r>
              <a:rPr lang="de-DE" dirty="0" smtClean="0"/>
              <a:t> </a:t>
            </a:r>
            <a:r>
              <a:rPr lang="de-DE" dirty="0" err="1" smtClean="0"/>
              <a:t>allows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zoom-in and zoom-out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details</a:t>
            </a:r>
            <a:r>
              <a:rPr lang="de-DE" dirty="0" smtClean="0"/>
              <a:t> </a:t>
            </a:r>
            <a:r>
              <a:rPr lang="de-DE" dirty="0" err="1" smtClean="0"/>
              <a:t>visible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applicable</a:t>
            </a:r>
            <a:r>
              <a:rPr lang="de-DE" dirty="0" smtClean="0"/>
              <a:t> </a:t>
            </a:r>
            <a:r>
              <a:rPr lang="de-DE" dirty="0" err="1"/>
              <a:t>operations</a:t>
            </a:r>
            <a:r>
              <a:rPr lang="de-DE" dirty="0"/>
              <a:t> </a:t>
            </a:r>
            <a:r>
              <a:rPr lang="de-DE" dirty="0" smtClean="0"/>
              <a:t>on </a:t>
            </a:r>
            <a:r>
              <a:rPr lang="de-DE" dirty="0" err="1" smtClean="0"/>
              <a:t>objects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flow</a:t>
            </a:r>
            <a:r>
              <a:rPr lang="de-DE" dirty="0" smtClean="0"/>
              <a:t> </a:t>
            </a:r>
            <a:r>
              <a:rPr lang="de-DE" dirty="0" err="1" smtClean="0"/>
              <a:t>chart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, e.g. </a:t>
            </a:r>
            <a:r>
              <a:rPr lang="de-DE" dirty="0" err="1" smtClean="0"/>
              <a:t>starting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This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monitoring</a:t>
            </a:r>
            <a:r>
              <a:rPr lang="de-DE" dirty="0"/>
              <a:t> </a:t>
            </a:r>
            <a:r>
              <a:rPr lang="de-DE" dirty="0" err="1"/>
              <a:t>purposes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updated</a:t>
            </a:r>
            <a:r>
              <a:rPr lang="de-DE" dirty="0"/>
              <a:t> </a:t>
            </a:r>
            <a:r>
              <a:rPr lang="de-DE" dirty="0" err="1"/>
              <a:t>automatically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tasks</a:t>
            </a:r>
            <a:r>
              <a:rPr lang="de-DE" dirty="0"/>
              <a:t> </a:t>
            </a:r>
            <a:r>
              <a:rPr lang="de-DE" dirty="0" err="1"/>
              <a:t>started</a:t>
            </a:r>
            <a:r>
              <a:rPr lang="de-DE" dirty="0"/>
              <a:t> and </a:t>
            </a:r>
            <a:r>
              <a:rPr lang="de-DE" dirty="0" err="1" smtClean="0"/>
              <a:t>completed</a:t>
            </a:r>
            <a:endParaRPr lang="de-DE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109" y="2390503"/>
            <a:ext cx="12471345" cy="626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536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Ressources</a:t>
            </a:r>
            <a:r>
              <a:rPr lang="de-DE" dirty="0" smtClean="0"/>
              <a:t> View: </a:t>
            </a:r>
            <a:r>
              <a:rPr lang="de-DE" dirty="0" err="1" smtClean="0"/>
              <a:t>Agents</a:t>
            </a:r>
            <a:r>
              <a:rPr lang="de-DE" dirty="0" smtClean="0"/>
              <a:t>, Locks, </a:t>
            </a:r>
            <a:r>
              <a:rPr lang="de-DE" dirty="0" err="1" smtClean="0"/>
              <a:t>Schedules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smtClean="0"/>
              <a:t>Resources View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 smtClean="0"/>
              <a:t>resources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and </a:t>
            </a:r>
            <a:r>
              <a:rPr lang="de-DE" dirty="0" err="1" smtClean="0"/>
              <a:t>availability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resources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Resources </a:t>
            </a:r>
            <a:r>
              <a:rPr lang="de-DE" dirty="0" err="1" smtClean="0"/>
              <a:t>include</a:t>
            </a:r>
            <a:r>
              <a:rPr lang="de-DE" dirty="0" smtClean="0"/>
              <a:t>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on remote </a:t>
            </a:r>
            <a:r>
              <a:rPr lang="de-DE" dirty="0" err="1" smtClean="0"/>
              <a:t>hosts</a:t>
            </a:r>
            <a:r>
              <a:rPr lang="de-DE" dirty="0" smtClean="0"/>
              <a:t>, </a:t>
            </a:r>
            <a:r>
              <a:rPr lang="de-DE" dirty="0" err="1" smtClean="0"/>
              <a:t>locks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/>
              <a:t> </a:t>
            </a:r>
            <a:r>
              <a:rPr lang="de-DE" dirty="0" err="1" smtClean="0"/>
              <a:t>apply</a:t>
            </a:r>
            <a:r>
              <a:rPr lang="de-DE" dirty="0" smtClean="0"/>
              <a:t> mutual </a:t>
            </a:r>
            <a:r>
              <a:rPr lang="de-DE" dirty="0" err="1" smtClean="0"/>
              <a:t>exclusion</a:t>
            </a:r>
            <a:r>
              <a:rPr lang="de-DE" dirty="0" smtClean="0"/>
              <a:t> on </a:t>
            </a:r>
            <a:r>
              <a:rPr lang="de-DE" dirty="0" err="1" smtClean="0"/>
              <a:t>jobs</a:t>
            </a:r>
            <a:r>
              <a:rPr lang="de-DE" dirty="0" smtClean="0"/>
              <a:t> and </a:t>
            </a:r>
            <a:r>
              <a:rPr lang="de-DE" dirty="0" err="1" smtClean="0"/>
              <a:t>schedules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common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-times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example</a:t>
            </a:r>
            <a:r>
              <a:rPr lang="de-DE" dirty="0" smtClean="0"/>
              <a:t> </a:t>
            </a:r>
            <a:r>
              <a:rPr lang="de-DE" dirty="0" err="1" smtClean="0"/>
              <a:t>shows</a:t>
            </a:r>
            <a:r>
              <a:rPr lang="de-DE" dirty="0" smtClean="0"/>
              <a:t> a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Agent Clusters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partly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and </a:t>
            </a:r>
            <a:r>
              <a:rPr lang="de-DE" dirty="0" err="1" smtClean="0"/>
              <a:t>partly</a:t>
            </a:r>
            <a:r>
              <a:rPr lang="de-DE" dirty="0" smtClean="0"/>
              <a:t> </a:t>
            </a:r>
            <a:r>
              <a:rPr lang="de-DE" dirty="0" err="1" smtClean="0"/>
              <a:t>unavailable</a:t>
            </a:r>
            <a:r>
              <a:rPr lang="de-DE" dirty="0" smtClean="0"/>
              <a:t> 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endParaRPr lang="de-D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093" y="2194560"/>
            <a:ext cx="12770939" cy="5329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626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Motivation for the JOC Cockpit</a:t>
            </a:r>
            <a:endParaRPr lang="en-US" sz="600" dirty="0"/>
          </a:p>
          <a:p>
            <a:endParaRPr lang="en-US" sz="600" dirty="0"/>
          </a:p>
          <a:p>
            <a:r>
              <a:rPr lang="de-DE" dirty="0"/>
              <a:t>JOC Cockpit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endParaRPr lang="de-DE" sz="600" dirty="0"/>
          </a:p>
          <a:p>
            <a:r>
              <a:rPr lang="de-DE" dirty="0"/>
              <a:t>JOC Cockpit </a:t>
            </a:r>
            <a:r>
              <a:rPr lang="de-DE" dirty="0" smtClean="0"/>
              <a:t>Security Features</a:t>
            </a:r>
            <a:endParaRPr lang="de-DE" sz="3200" dirty="0" smtClean="0"/>
          </a:p>
          <a:p>
            <a:pPr lvl="1"/>
            <a:endParaRPr lang="en-US" sz="600" dirty="0" smtClean="0"/>
          </a:p>
          <a:p>
            <a:r>
              <a:rPr lang="en-US" dirty="0" smtClean="0"/>
              <a:t>JOC Cockpit Visualization Features</a:t>
            </a:r>
          </a:p>
          <a:p>
            <a:pPr lvl="1"/>
            <a:endParaRPr lang="en-US" sz="600" dirty="0" smtClean="0"/>
          </a:p>
          <a:p>
            <a:r>
              <a:rPr lang="en-US" dirty="0" smtClean="0"/>
              <a:t>JOC Cockpit Interaction Features</a:t>
            </a:r>
          </a:p>
          <a:p>
            <a:pPr lvl="1"/>
            <a:r>
              <a:rPr lang="en-US" dirty="0" smtClean="0"/>
              <a:t>Manage related Objects</a:t>
            </a:r>
            <a:endParaRPr lang="en-US" dirty="0"/>
          </a:p>
          <a:p>
            <a:pPr lvl="1"/>
            <a:r>
              <a:rPr lang="en-US" dirty="0" smtClean="0"/>
              <a:t>Query the Order History</a:t>
            </a:r>
          </a:p>
          <a:p>
            <a:pPr lvl="1"/>
            <a:r>
              <a:rPr lang="en-US" dirty="0" smtClean="0"/>
              <a:t>Perform Bulk Operations</a:t>
            </a:r>
          </a:p>
          <a:p>
            <a:pPr lvl="1"/>
            <a:r>
              <a:rPr lang="en-US" dirty="0" smtClean="0"/>
              <a:t>Adding Orders on-the-fly</a:t>
            </a:r>
          </a:p>
          <a:p>
            <a:pPr lvl="1"/>
            <a:r>
              <a:rPr lang="en-US" dirty="0" smtClean="0"/>
              <a:t>Advanced Filtering and Customizations</a:t>
            </a:r>
            <a:endParaRPr lang="en-US" dirty="0" smtClean="0"/>
          </a:p>
          <a:p>
            <a:pPr lvl="1"/>
            <a:endParaRPr lang="de-CH" sz="1400" dirty="0" smtClean="0"/>
          </a:p>
          <a:p>
            <a:pPr lvl="1"/>
            <a:endParaRPr lang="de-CH" sz="600" dirty="0" smtClean="0"/>
          </a:p>
          <a:p>
            <a:pPr lvl="1"/>
            <a:endParaRPr lang="de-DE" sz="600" dirty="0"/>
          </a:p>
          <a:p>
            <a:pPr marL="0" indent="0">
              <a:buNone/>
            </a:pPr>
            <a:endParaRPr lang="de-DE" sz="600" dirty="0"/>
          </a:p>
          <a:p>
            <a:pPr lvl="1"/>
            <a:endParaRPr lang="de-DE" sz="18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</a:t>
            </a:r>
            <a:r>
              <a:rPr lang="de-DE" dirty="0" smtClean="0"/>
              <a:t>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err="1" smtClean="0"/>
              <a:t>of</a:t>
            </a:r>
            <a:r>
              <a:rPr lang="de-DE" dirty="0" smtClean="0"/>
              <a:t> Contents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573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JOC 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Manage related Objects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Inhaltsplatzhalter 32"/>
          <p:cNvSpPr>
            <a:spLocks noGrp="1"/>
          </p:cNvSpPr>
          <p:nvPr>
            <p:ph sz="quarter" idx="15"/>
          </p:nvPr>
        </p:nvSpPr>
        <p:spPr>
          <a:xfrm>
            <a:off x="352511" y="2411543"/>
            <a:ext cx="2679700" cy="8001000"/>
          </a:xfrm>
        </p:spPr>
        <p:txBody>
          <a:bodyPr/>
          <a:lstStyle/>
          <a:p>
            <a:r>
              <a:rPr lang="de-DE" b="1" dirty="0" smtClean="0"/>
              <a:t>Interaction </a:t>
            </a:r>
            <a:r>
              <a:rPr lang="de-DE" b="1" dirty="0" smtClean="0"/>
              <a:t>Features</a:t>
            </a:r>
            <a:br>
              <a:rPr lang="de-DE" b="1" dirty="0" smtClean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Users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navigate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/>
              <a:t> </a:t>
            </a:r>
            <a:r>
              <a:rPr lang="de-DE" dirty="0" err="1" smtClean="0"/>
              <a:t>related</a:t>
            </a:r>
            <a:r>
              <a:rPr lang="de-DE" dirty="0" smtClean="0"/>
              <a:t> JobScheduler </a:t>
            </a:r>
            <a:r>
              <a:rPr lang="de-DE" dirty="0" err="1" smtClean="0"/>
              <a:t>objects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Example</a:t>
            </a:r>
            <a:r>
              <a:rPr lang="de-DE" dirty="0" smtClean="0"/>
              <a:t> 1: </a:t>
            </a:r>
            <a:r>
              <a:rPr lang="de-DE" dirty="0" err="1" smtClean="0"/>
              <a:t>From</a:t>
            </a:r>
            <a:r>
              <a:rPr lang="de-DE" dirty="0" smtClean="0"/>
              <a:t> a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wants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see</a:t>
            </a:r>
            <a:r>
              <a:rPr lang="de-DE" dirty="0" smtClean="0"/>
              <a:t> a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triggers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r>
              <a:rPr lang="de-DE" dirty="0" smtClean="0"/>
              <a:t>  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smtClean="0"/>
              <a:t>2: </a:t>
            </a:r>
            <a:r>
              <a:rPr lang="de-DE" dirty="0" smtClean="0"/>
              <a:t>A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sees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a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not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successfully</a:t>
            </a:r>
            <a:r>
              <a:rPr lang="de-DE" dirty="0" smtClean="0"/>
              <a:t> and </a:t>
            </a:r>
            <a:r>
              <a:rPr lang="de-DE" dirty="0" err="1" smtClean="0"/>
              <a:t>wants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check out </a:t>
            </a:r>
            <a:r>
              <a:rPr lang="de-DE" dirty="0" err="1" smtClean="0"/>
              <a:t>whether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specificic</a:t>
            </a:r>
            <a:r>
              <a:rPr lang="de-DE" dirty="0" smtClean="0"/>
              <a:t> JobScheduler </a:t>
            </a:r>
            <a:r>
              <a:rPr lang="de-DE" dirty="0" smtClean="0"/>
              <a:t>Agent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scheduled</a:t>
            </a:r>
            <a:endParaRPr lang="de-DE" dirty="0"/>
          </a:p>
          <a:p>
            <a:endParaRPr lang="de-D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455" y="2259874"/>
            <a:ext cx="12479635" cy="626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03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Adding</a:t>
            </a:r>
            <a:r>
              <a:rPr lang="de-DE" dirty="0" smtClean="0"/>
              <a:t> Orders on-</a:t>
            </a:r>
            <a:r>
              <a:rPr lang="de-DE" dirty="0" err="1" smtClean="0"/>
              <a:t>the</a:t>
            </a:r>
            <a:r>
              <a:rPr lang="de-DE" dirty="0" smtClean="0"/>
              <a:t>-</a:t>
            </a:r>
            <a:r>
              <a:rPr lang="de-DE" dirty="0" err="1" smtClean="0"/>
              <a:t>fly</a:t>
            </a:r>
            <a:r>
              <a:rPr lang="de-DE" dirty="0" smtClean="0"/>
              <a:t> (1/2)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err="1" smtClean="0"/>
              <a:t>Adding</a:t>
            </a:r>
            <a:r>
              <a:rPr lang="de-DE" b="1" dirty="0" smtClean="0"/>
              <a:t> Orders</a:t>
            </a:r>
            <a:r>
              <a:rPr lang="de-DE" b="1" dirty="0"/>
              <a:t/>
            </a:r>
            <a:br>
              <a:rPr lang="de-DE" b="1" dirty="0"/>
            </a:b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This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graphiacal</a:t>
            </a:r>
            <a:r>
              <a:rPr lang="de-DE" dirty="0" smtClean="0"/>
              <a:t> </a:t>
            </a:r>
            <a:r>
              <a:rPr lang="de-DE" dirty="0" err="1" smtClean="0"/>
              <a:t>flow</a:t>
            </a:r>
            <a:r>
              <a:rPr lang="de-DE" dirty="0" smtClean="0"/>
              <a:t> </a:t>
            </a:r>
            <a:r>
              <a:rPr lang="de-DE" dirty="0" err="1" smtClean="0"/>
              <a:t>chart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This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starting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 on-</a:t>
            </a:r>
            <a:r>
              <a:rPr lang="de-DE" dirty="0" err="1" smtClean="0"/>
              <a:t>the</a:t>
            </a:r>
            <a:r>
              <a:rPr lang="de-DE" dirty="0" smtClean="0"/>
              <a:t>-</a:t>
            </a:r>
            <a:r>
              <a:rPr lang="de-DE" dirty="0" err="1" smtClean="0"/>
              <a:t>fly</a:t>
            </a:r>
            <a:endParaRPr lang="de-DE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971" y="2433960"/>
            <a:ext cx="12181839" cy="6103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039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Adding</a:t>
            </a:r>
            <a:r>
              <a:rPr lang="de-DE" dirty="0" smtClean="0"/>
              <a:t> Orders on-</a:t>
            </a:r>
            <a:r>
              <a:rPr lang="de-DE" dirty="0" err="1" smtClean="0"/>
              <a:t>the</a:t>
            </a:r>
            <a:r>
              <a:rPr lang="de-DE" dirty="0" smtClean="0"/>
              <a:t>-</a:t>
            </a:r>
            <a:r>
              <a:rPr lang="de-DE" dirty="0" err="1" smtClean="0"/>
              <a:t>fly</a:t>
            </a:r>
            <a:r>
              <a:rPr lang="de-DE" dirty="0" smtClean="0"/>
              <a:t> (2/2)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err="1"/>
              <a:t>Adding</a:t>
            </a:r>
            <a:r>
              <a:rPr lang="de-DE" b="1" dirty="0"/>
              <a:t> Orders</a:t>
            </a:r>
            <a:br>
              <a:rPr lang="de-DE" b="1" dirty="0"/>
            </a:b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adding</a:t>
            </a:r>
            <a:r>
              <a:rPr lang="de-DE" dirty="0" smtClean="0"/>
              <a:t> an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then</a:t>
            </a:r>
            <a:r>
              <a:rPr lang="de-DE" dirty="0" smtClean="0"/>
              <a:t> a </a:t>
            </a:r>
            <a:r>
              <a:rPr lang="de-DE" dirty="0" err="1" smtClean="0"/>
              <a:t>pop-up</a:t>
            </a:r>
            <a:r>
              <a:rPr lang="de-DE" dirty="0" smtClean="0"/>
              <a:t> </a:t>
            </a:r>
            <a:r>
              <a:rPr lang="de-DE" dirty="0" err="1" smtClean="0"/>
              <a:t>window</a:t>
            </a:r>
            <a:r>
              <a:rPr lang="de-DE" dirty="0" smtClean="0"/>
              <a:t> </a:t>
            </a:r>
            <a:r>
              <a:rPr lang="de-DE" dirty="0" err="1" smtClean="0"/>
              <a:t>applears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allows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entry</a:t>
            </a:r>
            <a:r>
              <a:rPr lang="de-DE" dirty="0" smtClean="0"/>
              <a:t> </a:t>
            </a:r>
            <a:r>
              <a:rPr lang="de-DE" dirty="0" err="1" smtClean="0"/>
              <a:t>window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all </a:t>
            </a:r>
            <a:r>
              <a:rPr lang="de-DE" dirty="0" err="1" smtClean="0"/>
              <a:t>views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allow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on-</a:t>
            </a:r>
            <a:r>
              <a:rPr lang="de-DE" dirty="0" err="1" smtClean="0"/>
              <a:t>the</a:t>
            </a:r>
            <a:r>
              <a:rPr lang="de-DE" dirty="0" smtClean="0"/>
              <a:t>-</a:t>
            </a:r>
            <a:r>
              <a:rPr lang="de-DE" dirty="0" err="1" smtClean="0"/>
              <a:t>fly</a:t>
            </a:r>
            <a:endParaRPr lang="de-DE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410" y="2386993"/>
            <a:ext cx="12064411" cy="584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675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Filtering</a:t>
            </a:r>
            <a:r>
              <a:rPr lang="de-DE" dirty="0" smtClean="0"/>
              <a:t> and </a:t>
            </a:r>
            <a:r>
              <a:rPr lang="de-DE" dirty="0" err="1" smtClean="0"/>
              <a:t>Customizations</a:t>
            </a:r>
            <a:endParaRPr lang="en-US" dirty="0"/>
          </a:p>
        </p:txBody>
      </p:sp>
      <p:sp>
        <p:nvSpPr>
          <p:cNvPr id="10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err="1" smtClean="0"/>
              <a:t>Advanced</a:t>
            </a:r>
            <a:r>
              <a:rPr lang="de-DE" b="1" dirty="0" smtClean="0"/>
              <a:t> </a:t>
            </a:r>
            <a:r>
              <a:rPr lang="de-DE" b="1" dirty="0" err="1" smtClean="0"/>
              <a:t>Filtering</a:t>
            </a:r>
            <a:r>
              <a:rPr lang="de-DE" b="1" dirty="0" smtClean="0"/>
              <a:t> and </a:t>
            </a:r>
            <a:r>
              <a:rPr lang="de-DE" b="1" dirty="0" err="1" smtClean="0"/>
              <a:t>Customizations</a:t>
            </a:r>
            <a:r>
              <a:rPr lang="de-DE" b="1" dirty="0" smtClean="0"/>
              <a:t/>
            </a:r>
            <a:br>
              <a:rPr lang="de-DE" b="1" dirty="0" smtClean="0"/>
            </a:b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This </a:t>
            </a:r>
            <a:r>
              <a:rPr lang="de-DE" dirty="0" err="1" smtClean="0"/>
              <a:t>example</a:t>
            </a:r>
            <a:r>
              <a:rPr lang="de-DE" dirty="0" smtClean="0"/>
              <a:t> </a:t>
            </a:r>
            <a:r>
              <a:rPr lang="de-DE" dirty="0" err="1" smtClean="0"/>
              <a:t>shows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filtering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Order </a:t>
            </a:r>
            <a:r>
              <a:rPr lang="de-DE" dirty="0" err="1" smtClean="0"/>
              <a:t>History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Time ranges can be specified</a:t>
            </a:r>
            <a:r>
              <a:rPr lang="de-DE" dirty="0"/>
              <a:t> </a:t>
            </a:r>
            <a:r>
              <a:rPr lang="de-DE" dirty="0" smtClean="0"/>
              <a:t>as well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smtClean="0"/>
              <a:t>JobScheduler </a:t>
            </a:r>
            <a:r>
              <a:rPr lang="de-DE" dirty="0" err="1" smtClean="0"/>
              <a:t>objects</a:t>
            </a:r>
            <a:r>
              <a:rPr lang="de-DE" dirty="0" smtClean="0"/>
              <a:t> </a:t>
            </a:r>
            <a:r>
              <a:rPr lang="de-DE" dirty="0" err="1" smtClean="0"/>
              <a:t>being</a:t>
            </a:r>
            <a:r>
              <a:rPr lang="de-DE" dirty="0" smtClean="0"/>
              <a:t> </a:t>
            </a:r>
            <a:r>
              <a:rPr lang="de-DE" dirty="0" err="1" smtClean="0"/>
              <a:t>selected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granular </a:t>
            </a:r>
            <a:r>
              <a:rPr lang="de-DE" dirty="0" err="1" smtClean="0"/>
              <a:t>filtering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Filters </a:t>
            </a:r>
            <a:r>
              <a:rPr lang="de-DE" dirty="0" err="1" smtClean="0"/>
              <a:t>help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create</a:t>
            </a:r>
            <a:r>
              <a:rPr lang="de-DE" dirty="0" smtClean="0"/>
              <a:t> </a:t>
            </a:r>
            <a:r>
              <a:rPr lang="de-DE" dirty="0" smtClean="0"/>
              <a:t>customized work views for individuals or a team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017" y="2442754"/>
            <a:ext cx="12586155" cy="6635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077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</a:t>
            </a:r>
            <a:r>
              <a:rPr lang="de-DE" dirty="0" smtClean="0"/>
              <a:t>Cockpit </a:t>
            </a:r>
            <a:r>
              <a:rPr lang="de-DE" dirty="0" err="1" smtClean="0"/>
              <a:t>Overview</a:t>
            </a:r>
            <a:endParaRPr lang="de-DE" dirty="0"/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err="1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http://www.sos-berlin.com</a:t>
            </a:r>
            <a:endParaRPr lang="de-DE" sz="2400" dirty="0">
              <a:solidFill>
                <a:prstClr val="black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indent="-342843" defTabSz="457124">
              <a:spcBef>
                <a:spcPct val="20000"/>
              </a:spcBef>
              <a:buClr>
                <a:srgbClr val="00107F"/>
              </a:buClr>
              <a:buFont typeface="Wingdings" pitchFamily="2" charset="2"/>
              <a:buNone/>
              <a:defRPr/>
            </a:pPr>
            <a:r>
              <a:rPr lang="de-DE" sz="6500" b="1" dirty="0" err="1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lang="de-DE" sz="65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indent="-342843" defTabSz="457124">
              <a:spcBef>
                <a:spcPct val="20000"/>
              </a:spcBef>
              <a:buClr>
                <a:srgbClr val="00107F"/>
              </a:buClr>
              <a:buFont typeface="Wingdings" pitchFamily="2" charset="2"/>
              <a:buNone/>
              <a:defRPr/>
            </a:pPr>
            <a:r>
              <a:rPr lang="de-DE" sz="65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indent="-342843" defTabSz="457124">
              <a:spcBef>
                <a:spcPct val="20000"/>
              </a:spcBef>
              <a:buClr>
                <a:srgbClr val="00107F"/>
              </a:buClr>
              <a:buFont typeface="Wingdings" pitchFamily="2" charset="2"/>
              <a:buNone/>
              <a:defRPr/>
            </a:pPr>
            <a:r>
              <a:rPr lang="de-DE" sz="65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lang="de-DE" sz="2300" b="1" dirty="0" smtClean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Clr>
                <a:srgbClr val="00107F"/>
              </a:buClr>
              <a:buFont typeface="Wingdings" pitchFamily="2" charset="2"/>
              <a:buNone/>
              <a:defRPr/>
            </a:pPr>
            <a:endParaRPr lang="de-CH" sz="23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>
              <a:spcBef>
                <a:spcPct val="20000"/>
              </a:spcBef>
              <a:buClr>
                <a:srgbClr val="00107F"/>
              </a:buClr>
              <a:buFont typeface="Wingdings" pitchFamily="2" charset="2"/>
              <a:buNone/>
              <a:defRPr/>
            </a:pPr>
            <a:endParaRPr lang="de-DE" sz="2300" b="1" dirty="0" smtClean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30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JOC Cockpit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Motivation: Pain Points with the classic JOC and JID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Box 2"/>
          <p:cNvSpPr txBox="1"/>
          <p:nvPr/>
        </p:nvSpPr>
        <p:spPr>
          <a:xfrm>
            <a:off x="3327816" y="2423701"/>
            <a:ext cx="12366885" cy="772519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err="1" smtClean="0">
                <a:latin typeface="+mj-lt"/>
              </a:rPr>
              <a:t>Architecture</a:t>
            </a:r>
            <a:endParaRPr lang="de-CH" sz="32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JOC </a:t>
            </a:r>
            <a:r>
              <a:rPr lang="de-CH" sz="2800" dirty="0" err="1" smtClean="0">
                <a:latin typeface="+mj-lt"/>
              </a:rPr>
              <a:t>ships</a:t>
            </a:r>
            <a:r>
              <a:rPr lang="de-CH" sz="2800" dirty="0" smtClean="0">
                <a:latin typeface="+mj-lt"/>
              </a:rPr>
              <a:t> on top </a:t>
            </a:r>
            <a:r>
              <a:rPr lang="de-CH" sz="2800" dirty="0" err="1" smtClean="0">
                <a:latin typeface="+mj-lt"/>
              </a:rPr>
              <a:t>of</a:t>
            </a:r>
            <a:r>
              <a:rPr lang="de-CH" sz="2800" dirty="0" smtClean="0">
                <a:latin typeface="+mj-lt"/>
              </a:rPr>
              <a:t> a Master and </a:t>
            </a:r>
            <a:r>
              <a:rPr lang="de-CH" sz="2800" dirty="0" err="1" smtClean="0">
                <a:latin typeface="+mj-lt"/>
              </a:rPr>
              <a:t>is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restricted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control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that</a:t>
            </a:r>
            <a:r>
              <a:rPr lang="de-CH" sz="2800" dirty="0" smtClean="0">
                <a:latin typeface="+mj-lt"/>
              </a:rPr>
              <a:t> Master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Separate </a:t>
            </a:r>
            <a:r>
              <a:rPr lang="de-CH" sz="2800" dirty="0" err="1" smtClean="0">
                <a:latin typeface="+mj-lt"/>
              </a:rPr>
              <a:t>components</a:t>
            </a:r>
            <a:r>
              <a:rPr lang="de-CH" sz="2800" dirty="0" smtClean="0">
                <a:latin typeface="+mj-lt"/>
              </a:rPr>
              <a:t> JOC and JID </a:t>
            </a:r>
            <a:r>
              <a:rPr lang="de-CH" sz="2800" dirty="0" err="1" smtClean="0">
                <a:latin typeface="+mj-lt"/>
              </a:rPr>
              <a:t>have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be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used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Information </a:t>
            </a:r>
            <a:r>
              <a:rPr lang="de-CH" sz="2800" dirty="0" err="1" smtClean="0">
                <a:latin typeface="+mj-lt"/>
              </a:rPr>
              <a:t>is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scattered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across</a:t>
            </a:r>
            <a:r>
              <a:rPr lang="de-CH" sz="2800" dirty="0" smtClean="0">
                <a:latin typeface="+mj-lt"/>
              </a:rPr>
              <a:t> different </a:t>
            </a:r>
            <a:r>
              <a:rPr lang="de-CH" sz="2800" dirty="0" err="1" smtClean="0">
                <a:latin typeface="+mj-lt"/>
              </a:rPr>
              <a:t>components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without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interaction</a:t>
            </a:r>
            <a:endParaRPr lang="de-CH" sz="2000" dirty="0" smtClean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/>
              <a:t>Security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/>
              <a:t>Limited </a:t>
            </a:r>
            <a:r>
              <a:rPr lang="de-CH" sz="2800" dirty="0" err="1"/>
              <a:t>capabilities</a:t>
            </a:r>
            <a:r>
              <a:rPr lang="de-CH" sz="2800" dirty="0"/>
              <a:t> </a:t>
            </a:r>
            <a:r>
              <a:rPr lang="de-CH" sz="2800" dirty="0" err="1"/>
              <a:t>for</a:t>
            </a:r>
            <a:r>
              <a:rPr lang="de-CH" sz="2800" dirty="0"/>
              <a:t> </a:t>
            </a:r>
            <a:r>
              <a:rPr lang="de-CH" sz="2800" dirty="0" err="1"/>
              <a:t>authentication</a:t>
            </a:r>
            <a:r>
              <a:rPr lang="de-CH" sz="2800" dirty="0"/>
              <a:t> 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/>
              <a:t>Missing</a:t>
            </a:r>
            <a:r>
              <a:rPr lang="de-CH" sz="2800" dirty="0"/>
              <a:t> </a:t>
            </a:r>
            <a:r>
              <a:rPr lang="de-CH" sz="2800" dirty="0" err="1"/>
              <a:t>authorization</a:t>
            </a:r>
            <a:r>
              <a:rPr lang="de-CH" sz="2800" dirty="0"/>
              <a:t>, </a:t>
            </a:r>
            <a:r>
              <a:rPr lang="de-CH" sz="2800" dirty="0" err="1"/>
              <a:t>missing</a:t>
            </a:r>
            <a:r>
              <a:rPr lang="de-CH" sz="2800" dirty="0"/>
              <a:t> </a:t>
            </a:r>
            <a:r>
              <a:rPr lang="de-CH" sz="2800" dirty="0" err="1" smtClean="0"/>
              <a:t>roles</a:t>
            </a:r>
            <a:endParaRPr lang="de-CH" sz="3200" dirty="0" smtClean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smtClean="0">
                <a:latin typeface="+mj-lt"/>
              </a:rPr>
              <a:t>Navigation</a:t>
            </a:r>
            <a:endParaRPr lang="de-CH" sz="32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Navigation </a:t>
            </a:r>
            <a:r>
              <a:rPr lang="de-CH" sz="2800" dirty="0" err="1" smtClean="0">
                <a:latin typeface="+mj-lt"/>
              </a:rPr>
              <a:t>issue</a:t>
            </a:r>
            <a:r>
              <a:rPr lang="de-CH" sz="2800" dirty="0" smtClean="0">
                <a:latin typeface="+mj-lt"/>
              </a:rPr>
              <a:t>: </a:t>
            </a:r>
            <a:r>
              <a:rPr lang="de-CH" sz="2800" dirty="0" err="1" smtClean="0">
                <a:latin typeface="+mj-lt"/>
              </a:rPr>
              <a:t>users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are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forced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switch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tabs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>
                <a:latin typeface="+mj-lt"/>
              </a:rPr>
              <a:t>Usability </a:t>
            </a:r>
            <a:r>
              <a:rPr lang="de-CH" sz="2800" dirty="0" err="1" smtClean="0">
                <a:latin typeface="+mj-lt"/>
              </a:rPr>
              <a:t>issue</a:t>
            </a:r>
            <a:r>
              <a:rPr lang="de-CH" sz="2800" dirty="0" smtClean="0">
                <a:latin typeface="+mj-lt"/>
              </a:rPr>
              <a:t>: </a:t>
            </a:r>
            <a:r>
              <a:rPr lang="de-CH" sz="2800" dirty="0" err="1" smtClean="0">
                <a:latin typeface="+mj-lt"/>
              </a:rPr>
              <a:t>no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consistent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information</a:t>
            </a:r>
            <a:r>
              <a:rPr lang="de-CH" sz="2800" dirty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available</a:t>
            </a:r>
            <a:endParaRPr lang="de-CH" sz="2000" dirty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err="1" smtClean="0">
                <a:latin typeface="+mj-lt"/>
              </a:rPr>
              <a:t>Visualization</a:t>
            </a:r>
            <a:endParaRPr lang="de-CH" sz="32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Presentation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issue</a:t>
            </a:r>
            <a:r>
              <a:rPr lang="de-CH" sz="2800" dirty="0" smtClean="0">
                <a:latin typeface="+mj-lt"/>
              </a:rPr>
              <a:t>: </a:t>
            </a:r>
            <a:r>
              <a:rPr lang="de-CH" sz="2800" dirty="0" err="1" smtClean="0">
                <a:latin typeface="+mj-lt"/>
              </a:rPr>
              <a:t>textual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representation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no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graphical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representation</a:t>
            </a:r>
            <a:endParaRPr lang="de-CH" sz="2800" dirty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Consistency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issue</a:t>
            </a:r>
            <a:r>
              <a:rPr lang="de-CH" sz="2800" dirty="0" smtClean="0">
                <a:latin typeface="+mj-lt"/>
              </a:rPr>
              <a:t>: </a:t>
            </a:r>
            <a:r>
              <a:rPr lang="de-CH" sz="2800" dirty="0" err="1" smtClean="0">
                <a:latin typeface="+mj-lt"/>
              </a:rPr>
              <a:t>no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system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status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overview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available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Design </a:t>
            </a:r>
            <a:r>
              <a:rPr lang="de-CH" sz="2800" dirty="0" err="1" smtClean="0">
                <a:latin typeface="+mj-lt"/>
              </a:rPr>
              <a:t>issue</a:t>
            </a:r>
            <a:r>
              <a:rPr lang="de-CH" sz="2800" dirty="0" smtClean="0">
                <a:latin typeface="+mj-lt"/>
              </a:rPr>
              <a:t>: </a:t>
            </a:r>
            <a:r>
              <a:rPr lang="de-CH" sz="2800" dirty="0" err="1" smtClean="0">
                <a:latin typeface="+mj-lt"/>
              </a:rPr>
              <a:t>no</a:t>
            </a:r>
            <a:r>
              <a:rPr lang="de-CH" sz="2800" dirty="0" smtClean="0">
                <a:latin typeface="+mj-lt"/>
              </a:rPr>
              <a:t> modern design </a:t>
            </a:r>
            <a:r>
              <a:rPr lang="de-CH" sz="2800" dirty="0" err="1" smtClean="0">
                <a:latin typeface="+mj-lt"/>
              </a:rPr>
              <a:t>of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graphical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controls</a:t>
            </a:r>
            <a:r>
              <a:rPr lang="de-CH" sz="2800" dirty="0" smtClean="0">
                <a:latin typeface="+mj-lt"/>
              </a:rPr>
              <a:t> and </a:t>
            </a:r>
            <a:r>
              <a:rPr lang="de-CH" sz="2800" dirty="0" err="1" smtClean="0">
                <a:latin typeface="+mj-lt"/>
              </a:rPr>
              <a:t>use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of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color</a:t>
            </a:r>
            <a:endParaRPr lang="de-CH" sz="2800" dirty="0" smtClean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smtClean="0">
                <a:latin typeface="+mj-lt"/>
              </a:rPr>
              <a:t>Interaction</a:t>
            </a:r>
            <a:endParaRPr lang="de-CH" sz="32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Missing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responsiveness</a:t>
            </a:r>
            <a:r>
              <a:rPr lang="de-CH" sz="2800" dirty="0" smtClean="0">
                <a:latin typeface="+mj-lt"/>
              </a:rPr>
              <a:t>,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no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smtClean="0">
                <a:latin typeface="+mj-lt"/>
              </a:rPr>
              <a:t>mobile </a:t>
            </a:r>
            <a:r>
              <a:rPr lang="de-CH" sz="2800" dirty="0" err="1" smtClean="0">
                <a:latin typeface="+mj-lt"/>
              </a:rPr>
              <a:t>devices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page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refresh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required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Options </a:t>
            </a:r>
            <a:r>
              <a:rPr lang="de-CH" sz="2800" dirty="0" err="1" smtClean="0">
                <a:latin typeface="+mj-lt"/>
              </a:rPr>
              <a:t>deeply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buried</a:t>
            </a:r>
            <a:r>
              <a:rPr lang="de-CH" sz="2800" dirty="0" smtClean="0">
                <a:latin typeface="+mj-lt"/>
              </a:rPr>
              <a:t> in </a:t>
            </a:r>
            <a:r>
              <a:rPr lang="de-CH" sz="2800" dirty="0" err="1" smtClean="0">
                <a:latin typeface="+mj-lt"/>
              </a:rPr>
              <a:t>context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menus</a:t>
            </a:r>
            <a:endParaRPr lang="de-CH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680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JOC Cockpit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Motivation: </a:t>
            </a:r>
            <a:r>
              <a:rPr lang="en-US" dirty="0" err="1" smtClean="0"/>
              <a:t>Competely</a:t>
            </a:r>
            <a:r>
              <a:rPr lang="en-US" dirty="0" smtClean="0"/>
              <a:t> new User Experience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Box 2"/>
          <p:cNvSpPr txBox="1"/>
          <p:nvPr/>
        </p:nvSpPr>
        <p:spPr>
          <a:xfrm>
            <a:off x="3327816" y="2423701"/>
            <a:ext cx="12366885" cy="772519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err="1" smtClean="0">
                <a:latin typeface="+mj-lt"/>
              </a:rPr>
              <a:t>Architecture</a:t>
            </a:r>
            <a:endParaRPr lang="de-CH" sz="32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Platform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agnostic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component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control</a:t>
            </a:r>
            <a:r>
              <a:rPr lang="de-CH" sz="2800" dirty="0" smtClean="0">
                <a:latin typeface="+mj-lt"/>
              </a:rPr>
              <a:t> a </a:t>
            </a:r>
            <a:r>
              <a:rPr lang="de-CH" sz="2800" dirty="0" err="1" smtClean="0">
                <a:latin typeface="+mj-lt"/>
              </a:rPr>
              <a:t>number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of</a:t>
            </a:r>
            <a:r>
              <a:rPr lang="de-CH" sz="2800" dirty="0" smtClean="0">
                <a:latin typeface="+mj-lt"/>
              </a:rPr>
              <a:t> Master </a:t>
            </a:r>
            <a:r>
              <a:rPr lang="de-CH" sz="2800" dirty="0" err="1" smtClean="0">
                <a:latin typeface="+mj-lt"/>
              </a:rPr>
              <a:t>instances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Introduction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of</a:t>
            </a:r>
            <a:r>
              <a:rPr lang="de-CH" sz="2800" dirty="0" smtClean="0">
                <a:latin typeface="+mj-lt"/>
              </a:rPr>
              <a:t> a </a:t>
            </a:r>
            <a:r>
              <a:rPr lang="de-CH" sz="2800" dirty="0" err="1" smtClean="0">
                <a:latin typeface="+mj-lt"/>
              </a:rPr>
              <a:t>RESTful</a:t>
            </a:r>
            <a:r>
              <a:rPr lang="de-CH" sz="2800" dirty="0" smtClean="0">
                <a:latin typeface="+mj-lt"/>
              </a:rPr>
              <a:t> Web Service </a:t>
            </a:r>
            <a:r>
              <a:rPr lang="de-CH" sz="2800" dirty="0" err="1" smtClean="0">
                <a:latin typeface="+mj-lt"/>
              </a:rPr>
              <a:t>for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access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JobScheduler</a:t>
            </a:r>
            <a:endParaRPr lang="de-CH" sz="2800" dirty="0" smtClean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/>
              <a:t>Security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/>
              <a:t>Role</a:t>
            </a:r>
            <a:r>
              <a:rPr lang="de-CH" sz="2800" dirty="0"/>
              <a:t> </a:t>
            </a:r>
            <a:r>
              <a:rPr lang="de-CH" sz="2800" dirty="0" err="1"/>
              <a:t>based</a:t>
            </a:r>
            <a:r>
              <a:rPr lang="de-CH" sz="2800" dirty="0"/>
              <a:t> </a:t>
            </a:r>
            <a:r>
              <a:rPr lang="de-CH" sz="2800" dirty="0" err="1"/>
              <a:t>authentication</a:t>
            </a:r>
            <a:r>
              <a:rPr lang="de-CH" sz="2800" dirty="0"/>
              <a:t> and </a:t>
            </a:r>
            <a:r>
              <a:rPr lang="de-CH" sz="2800" dirty="0" err="1"/>
              <a:t>authorization</a:t>
            </a:r>
            <a:r>
              <a:rPr lang="de-CH" sz="2800" dirty="0"/>
              <a:t> </a:t>
            </a:r>
            <a:r>
              <a:rPr lang="de-CH" sz="2800" dirty="0" err="1"/>
              <a:t>including</a:t>
            </a:r>
            <a:r>
              <a:rPr lang="de-CH" sz="2800" dirty="0"/>
              <a:t> LDAP </a:t>
            </a:r>
            <a:r>
              <a:rPr lang="de-CH" sz="2800" dirty="0" err="1" smtClean="0"/>
              <a:t>support</a:t>
            </a:r>
            <a:endParaRPr lang="de-CH" sz="3200" dirty="0" smtClean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smtClean="0">
                <a:latin typeface="+mj-lt"/>
              </a:rPr>
              <a:t>Navigation</a:t>
            </a:r>
            <a:endParaRPr lang="de-CH" sz="32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Modern design </a:t>
            </a:r>
            <a:r>
              <a:rPr lang="de-CH" sz="2800" dirty="0" err="1" smtClean="0">
                <a:latin typeface="+mj-lt"/>
              </a:rPr>
              <a:t>for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better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user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interaction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Clear </a:t>
            </a:r>
            <a:r>
              <a:rPr lang="de-CH" sz="2800" dirty="0" err="1" smtClean="0">
                <a:latin typeface="+mj-lt"/>
              </a:rPr>
              <a:t>context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menus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when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performing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actions</a:t>
            </a:r>
            <a:endParaRPr lang="de-CH" sz="2000" dirty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err="1" smtClean="0">
                <a:latin typeface="+mj-lt"/>
              </a:rPr>
              <a:t>Visualization</a:t>
            </a:r>
            <a:endParaRPr lang="de-CH" sz="32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Textual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smtClean="0">
                <a:latin typeface="+mj-lt"/>
              </a:rPr>
              <a:t>and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graphical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representation</a:t>
            </a:r>
            <a:r>
              <a:rPr lang="de-CH" sz="2800" dirty="0" smtClean="0">
                <a:latin typeface="+mj-lt"/>
              </a:rPr>
              <a:t> (Flow Charts, Gantt Charts)</a:t>
            </a:r>
            <a:endParaRPr lang="de-CH" sz="2800" dirty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Dashboard </a:t>
            </a:r>
            <a:r>
              <a:rPr lang="de-CH" sz="2800" dirty="0" err="1" smtClean="0">
                <a:latin typeface="+mj-lt"/>
              </a:rPr>
              <a:t>available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for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system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status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overview</a:t>
            </a:r>
            <a:endParaRPr lang="de-CH" sz="2800" dirty="0" smtClean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smtClean="0">
                <a:latin typeface="+mj-lt"/>
              </a:rPr>
              <a:t>Interaction</a:t>
            </a:r>
            <a:endParaRPr lang="de-CH" sz="32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Near</a:t>
            </a:r>
            <a:r>
              <a:rPr lang="de-CH" sz="2800" dirty="0" smtClean="0">
                <a:latin typeface="+mj-lt"/>
              </a:rPr>
              <a:t> real-time </a:t>
            </a:r>
            <a:r>
              <a:rPr lang="de-CH" sz="2800" dirty="0" err="1" smtClean="0">
                <a:latin typeface="+mj-lt"/>
              </a:rPr>
              <a:t>information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about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jobs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job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chains</a:t>
            </a:r>
            <a:r>
              <a:rPr lang="de-CH" sz="2800" dirty="0" smtClean="0">
                <a:latin typeface="+mj-lt"/>
              </a:rPr>
              <a:t> and </a:t>
            </a:r>
            <a:r>
              <a:rPr lang="de-CH" sz="2800" dirty="0" err="1" smtClean="0">
                <a:latin typeface="+mj-lt"/>
              </a:rPr>
              <a:t>orders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automatically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displayed</a:t>
            </a:r>
            <a:r>
              <a:rPr lang="de-CH" sz="2800" dirty="0" smtClean="0">
                <a:latin typeface="+mj-lt"/>
              </a:rPr>
              <a:t> and </a:t>
            </a:r>
            <a:r>
              <a:rPr lang="de-CH" sz="2800" dirty="0" err="1" smtClean="0">
                <a:latin typeface="+mj-lt"/>
              </a:rPr>
              <a:t>refreshed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Support </a:t>
            </a:r>
            <a:r>
              <a:rPr lang="de-CH" sz="2800" dirty="0" err="1" smtClean="0">
                <a:latin typeface="+mj-lt"/>
              </a:rPr>
              <a:t>for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desktops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notebooks</a:t>
            </a:r>
            <a:r>
              <a:rPr lang="de-CH" sz="2800" dirty="0" smtClean="0">
                <a:latin typeface="+mj-lt"/>
              </a:rPr>
              <a:t> and mobile </a:t>
            </a:r>
            <a:r>
              <a:rPr lang="de-CH" sz="2800" dirty="0" err="1" smtClean="0">
                <a:latin typeface="+mj-lt"/>
              </a:rPr>
              <a:t>devices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Bulk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operations</a:t>
            </a:r>
            <a:r>
              <a:rPr lang="de-CH" sz="2800" dirty="0" smtClean="0">
                <a:latin typeface="+mj-lt"/>
              </a:rPr>
              <a:t> such </a:t>
            </a:r>
            <a:r>
              <a:rPr lang="de-CH" sz="2800" dirty="0" err="1" smtClean="0">
                <a:latin typeface="+mj-lt"/>
              </a:rPr>
              <a:t>as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stopping</a:t>
            </a:r>
            <a:r>
              <a:rPr lang="de-CH" sz="2800" dirty="0" smtClean="0">
                <a:latin typeface="+mj-lt"/>
              </a:rPr>
              <a:t> all </a:t>
            </a:r>
            <a:r>
              <a:rPr lang="de-CH" sz="2800" dirty="0" err="1" smtClean="0">
                <a:latin typeface="+mj-lt"/>
              </a:rPr>
              <a:t>job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chains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skipping</a:t>
            </a:r>
            <a:r>
              <a:rPr lang="de-CH" sz="2800" dirty="0" smtClean="0">
                <a:latin typeface="+mj-lt"/>
              </a:rPr>
              <a:t> all </a:t>
            </a:r>
            <a:r>
              <a:rPr lang="de-CH" sz="2800" dirty="0" err="1" smtClean="0">
                <a:latin typeface="+mj-lt"/>
              </a:rPr>
              <a:t>nodes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removing</a:t>
            </a:r>
            <a:r>
              <a:rPr lang="de-CH" sz="2800" dirty="0" smtClean="0">
                <a:latin typeface="+mj-lt"/>
              </a:rPr>
              <a:t> all </a:t>
            </a:r>
            <a:r>
              <a:rPr lang="de-CH" sz="2800" dirty="0" err="1" smtClean="0">
                <a:latin typeface="+mj-lt"/>
              </a:rPr>
              <a:t>orders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associated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a </a:t>
            </a:r>
            <a:r>
              <a:rPr lang="de-CH" sz="2800" dirty="0" err="1" smtClean="0">
                <a:latin typeface="+mj-lt"/>
              </a:rPr>
              <a:t>job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chain</a:t>
            </a:r>
            <a:endParaRPr lang="de-CH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7124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r>
              <a:rPr lang="en-US" dirty="0" smtClean="0"/>
              <a:t>Motivation for the JOC Cockpit</a:t>
            </a:r>
            <a:endParaRPr lang="en-US" sz="600" dirty="0" smtClean="0"/>
          </a:p>
          <a:p>
            <a:endParaRPr lang="en-US" sz="600" dirty="0" smtClean="0"/>
          </a:p>
          <a:p>
            <a:r>
              <a:rPr lang="de-DE" dirty="0" smtClean="0"/>
              <a:t>JOC Cockpit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r>
              <a:rPr lang="de-DE" dirty="0" err="1" smtClean="0"/>
              <a:t>Component</a:t>
            </a:r>
            <a:r>
              <a:rPr lang="de-DE" dirty="0" smtClean="0"/>
              <a:t>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r>
              <a:rPr lang="de-DE" dirty="0" smtClean="0"/>
              <a:t>Technical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endParaRPr lang="de-DE" sz="600" dirty="0" smtClean="0"/>
          </a:p>
          <a:p>
            <a:r>
              <a:rPr lang="de-DE" dirty="0" smtClean="0"/>
              <a:t>JOC Cockpit Security Features</a:t>
            </a:r>
          </a:p>
          <a:p>
            <a:pPr lvl="1"/>
            <a:endParaRPr lang="de-DE" sz="600" dirty="0" smtClean="0"/>
          </a:p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</a:p>
          <a:p>
            <a:pPr lvl="1"/>
            <a:endParaRPr lang="de-DE" sz="600" dirty="0" smtClean="0"/>
          </a:p>
          <a:p>
            <a:r>
              <a:rPr lang="de-DE" dirty="0" smtClean="0"/>
              <a:t>JOC Cockpit Interaction Features</a:t>
            </a:r>
            <a:endParaRPr lang="de-DE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</a:t>
            </a:r>
            <a:r>
              <a:rPr lang="de-DE" dirty="0" smtClean="0"/>
              <a:t>Cockpit</a:t>
            </a:r>
            <a:r>
              <a:rPr lang="de-DE" dirty="0"/>
              <a:t> </a:t>
            </a:r>
            <a:r>
              <a:rPr lang="de-DE" dirty="0" err="1" smtClean="0"/>
              <a:t>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err="1" smtClean="0"/>
              <a:t>of</a:t>
            </a:r>
            <a:r>
              <a:rPr lang="de-DE" dirty="0" smtClean="0"/>
              <a:t> Contents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955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 smtClean="0"/>
              <a:t>Component</a:t>
            </a:r>
            <a:r>
              <a:rPr lang="de-DE" sz="1700" b="1" dirty="0" smtClean="0"/>
              <a:t> </a:t>
            </a:r>
            <a:r>
              <a:rPr lang="de-DE" sz="1700" b="1" dirty="0" err="1" smtClean="0"/>
              <a:t>Architecture</a:t>
            </a:r>
            <a:r>
              <a:rPr lang="de-DE" sz="1700" b="1" dirty="0" smtClean="0"/>
              <a:t/>
            </a:r>
            <a:br>
              <a:rPr lang="de-DE" sz="1700" b="1" dirty="0" smtClean="0"/>
            </a:b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</a:t>
            </a:r>
            <a:r>
              <a:rPr lang="de-DE" sz="1700" dirty="0" smtClean="0"/>
              <a:t>JOC </a:t>
            </a:r>
            <a:r>
              <a:rPr lang="de-DE" sz="1700" dirty="0" smtClean="0"/>
              <a:t>Cockpit </a:t>
            </a:r>
            <a:r>
              <a:rPr lang="de-DE" sz="1700" dirty="0" err="1" smtClean="0"/>
              <a:t>is</a:t>
            </a:r>
            <a:r>
              <a:rPr lang="de-DE" sz="1700" dirty="0" smtClean="0"/>
              <a:t> a </a:t>
            </a:r>
            <a:r>
              <a:rPr lang="de-DE" sz="1700" dirty="0" err="1" smtClean="0"/>
              <a:t>user</a:t>
            </a:r>
            <a:r>
              <a:rPr lang="de-DE" sz="1700" dirty="0" smtClean="0"/>
              <a:t> </a:t>
            </a:r>
            <a:r>
              <a:rPr lang="de-DE" sz="1700" dirty="0" err="1" smtClean="0"/>
              <a:t>interface</a:t>
            </a:r>
            <a:r>
              <a:rPr lang="de-DE" sz="1700" dirty="0" smtClean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job</a:t>
            </a:r>
            <a:r>
              <a:rPr lang="de-DE" sz="1700" dirty="0" smtClean="0"/>
              <a:t> </a:t>
            </a:r>
            <a:r>
              <a:rPr lang="de-DE" sz="1700" dirty="0" err="1" smtClean="0"/>
              <a:t>control</a:t>
            </a:r>
            <a:r>
              <a:rPr lang="de-DE" sz="1700" dirty="0" smtClean="0"/>
              <a:t> </a:t>
            </a:r>
            <a:r>
              <a:rPr lang="de-DE" sz="1700" dirty="0" err="1" smtClean="0"/>
              <a:t>with</a:t>
            </a:r>
            <a:r>
              <a:rPr lang="de-DE" sz="1700" dirty="0" smtClean="0"/>
              <a:t> </a:t>
            </a:r>
            <a:r>
              <a:rPr lang="de-DE" sz="1700" dirty="0" err="1" smtClean="0"/>
              <a:t>browsers</a:t>
            </a:r>
            <a:r>
              <a:rPr lang="de-DE" sz="1700" dirty="0" smtClean="0"/>
              <a:t/>
            </a:r>
            <a:br>
              <a:rPr lang="de-DE" sz="1700" dirty="0" smtClean="0"/>
            </a:b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JobScheduler Web Service </a:t>
            </a:r>
            <a:r>
              <a:rPr lang="de-DE" sz="1700" dirty="0" err="1"/>
              <a:t>implements</a:t>
            </a:r>
            <a:r>
              <a:rPr lang="de-DE" sz="1700" dirty="0"/>
              <a:t> a </a:t>
            </a:r>
            <a:r>
              <a:rPr lang="de-DE" sz="1700" dirty="0" err="1"/>
              <a:t>RESTful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use</a:t>
            </a:r>
            <a:r>
              <a:rPr lang="de-DE" sz="1700" dirty="0" smtClean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</a:t>
            </a:r>
            <a:r>
              <a:rPr lang="de-DE" sz="1700" dirty="0" smtClean="0"/>
              <a:t>Cockpit, PowerShell CLI </a:t>
            </a:r>
            <a:r>
              <a:rPr lang="de-DE" sz="1700" dirty="0"/>
              <a:t>and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external</a:t>
            </a:r>
            <a:r>
              <a:rPr lang="de-DE" sz="1700" dirty="0"/>
              <a:t> </a:t>
            </a:r>
            <a:r>
              <a:rPr lang="de-DE" sz="1700" dirty="0" err="1"/>
              <a:t>applications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smtClean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</a:t>
            </a:r>
            <a:r>
              <a:rPr lang="de-DE" sz="1700" dirty="0"/>
              <a:t>Web Service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and </a:t>
            </a:r>
            <a:r>
              <a:rPr lang="de-DE" sz="1700" dirty="0" err="1"/>
              <a:t>authorization</a:t>
            </a:r>
            <a:r>
              <a:rPr lang="de-DE" sz="1700" dirty="0"/>
              <a:t> – </a:t>
            </a:r>
            <a:r>
              <a:rPr lang="de-DE" sz="1700" dirty="0" err="1"/>
              <a:t>optionally</a:t>
            </a:r>
            <a:r>
              <a:rPr lang="de-DE" sz="1700" dirty="0"/>
              <a:t> </a:t>
            </a:r>
            <a:r>
              <a:rPr lang="de-DE" sz="1700" dirty="0" err="1"/>
              <a:t>against</a:t>
            </a:r>
            <a:r>
              <a:rPr lang="de-DE" sz="1700" dirty="0"/>
              <a:t> an LDAP </a:t>
            </a:r>
            <a:r>
              <a:rPr lang="de-DE" sz="1700" dirty="0" err="1"/>
              <a:t>directory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Users </a:t>
            </a:r>
            <a:r>
              <a:rPr lang="de-DE" sz="1700" dirty="0" err="1" smtClean="0"/>
              <a:t>call</a:t>
            </a:r>
            <a:r>
              <a:rPr lang="de-DE" sz="1700" dirty="0" smtClean="0"/>
              <a:t> </a:t>
            </a:r>
            <a:r>
              <a:rPr lang="de-DE" sz="1700" dirty="0" err="1" smtClean="0"/>
              <a:t>up</a:t>
            </a:r>
            <a:r>
              <a:rPr lang="de-DE" sz="1700" dirty="0" smtClean="0"/>
              <a:t> </a:t>
            </a:r>
            <a:r>
              <a:rPr lang="de-DE" sz="1700" dirty="0" err="1" smtClean="0"/>
              <a:t>information</a:t>
            </a:r>
            <a:r>
              <a:rPr lang="de-DE" sz="1700" dirty="0" smtClean="0"/>
              <a:t> and manage JobScheduler </a:t>
            </a:r>
            <a:r>
              <a:rPr lang="de-DE" sz="1700" dirty="0" err="1" smtClean="0"/>
              <a:t>activities</a:t>
            </a:r>
            <a:r>
              <a:rPr lang="de-DE" sz="1700" dirty="0" smtClean="0"/>
              <a:t>, e.g. </a:t>
            </a:r>
            <a:r>
              <a:rPr lang="de-DE" sz="1700" dirty="0" err="1" smtClean="0"/>
              <a:t>current</a:t>
            </a:r>
            <a:r>
              <a:rPr lang="de-DE" sz="1700" dirty="0" smtClean="0"/>
              <a:t> </a:t>
            </a:r>
            <a:r>
              <a:rPr lang="de-DE" sz="1700" dirty="0" err="1" smtClean="0"/>
              <a:t>executions</a:t>
            </a:r>
            <a:r>
              <a:rPr lang="de-DE" sz="1700" dirty="0" smtClean="0"/>
              <a:t>, </a:t>
            </a:r>
            <a:r>
              <a:rPr lang="de-DE" sz="1700" dirty="0" err="1" smtClean="0"/>
              <a:t>planned</a:t>
            </a:r>
            <a:r>
              <a:rPr lang="de-DE" sz="1700" dirty="0" smtClean="0"/>
              <a:t> </a:t>
            </a:r>
            <a:r>
              <a:rPr lang="de-DE" sz="1700" dirty="0" err="1" smtClean="0"/>
              <a:t>executions</a:t>
            </a:r>
            <a:r>
              <a:rPr lang="de-DE" sz="1700" dirty="0" smtClean="0"/>
              <a:t>, </a:t>
            </a:r>
            <a:r>
              <a:rPr lang="de-DE" sz="1700" dirty="0" err="1" smtClean="0"/>
              <a:t>history</a:t>
            </a:r>
            <a:r>
              <a:rPr lang="de-DE" sz="1700" dirty="0" smtClean="0"/>
              <a:t> etc.</a:t>
            </a:r>
            <a:br>
              <a:rPr lang="de-DE" sz="1700" dirty="0" smtClean="0"/>
            </a:b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With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JOC Cockpit </a:t>
            </a:r>
            <a:r>
              <a:rPr lang="de-DE" sz="1700" dirty="0" err="1" smtClean="0"/>
              <a:t>it</a:t>
            </a:r>
            <a:r>
              <a:rPr lang="de-DE" sz="1700" dirty="0" smtClean="0"/>
              <a:t> </a:t>
            </a:r>
            <a:r>
              <a:rPr lang="de-DE" sz="1700" dirty="0" err="1" smtClean="0"/>
              <a:t>is</a:t>
            </a:r>
            <a:r>
              <a:rPr lang="de-DE" sz="1700" dirty="0" smtClean="0"/>
              <a:t> </a:t>
            </a:r>
            <a:r>
              <a:rPr lang="de-DE" sz="1700" dirty="0" err="1" smtClean="0"/>
              <a:t>possible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</a:t>
            </a:r>
            <a:r>
              <a:rPr lang="de-DE" sz="1700" dirty="0" err="1" smtClean="0"/>
              <a:t>operate</a:t>
            </a:r>
            <a:r>
              <a:rPr lang="de-DE" sz="1700" dirty="0" smtClean="0"/>
              <a:t> </a:t>
            </a:r>
            <a:r>
              <a:rPr lang="de-DE" sz="1700" dirty="0" err="1" smtClean="0"/>
              <a:t>several</a:t>
            </a:r>
            <a:r>
              <a:rPr lang="de-DE" sz="1700" dirty="0" smtClean="0"/>
              <a:t> </a:t>
            </a:r>
            <a:r>
              <a:rPr lang="de-DE" sz="1700" dirty="0" smtClean="0"/>
              <a:t>Master </a:t>
            </a:r>
            <a:r>
              <a:rPr lang="de-DE" sz="1700" dirty="0" err="1" smtClean="0"/>
              <a:t>Instances</a:t>
            </a:r>
            <a:r>
              <a:rPr lang="de-DE" sz="1700" dirty="0" smtClean="0"/>
              <a:t> </a:t>
            </a:r>
            <a:r>
              <a:rPr lang="de-DE" sz="1700" dirty="0" smtClean="0"/>
              <a:t>and </a:t>
            </a:r>
            <a:r>
              <a:rPr lang="de-DE" sz="1700" dirty="0" err="1" smtClean="0"/>
              <a:t>any</a:t>
            </a:r>
            <a:r>
              <a:rPr lang="de-DE" sz="1700" dirty="0" smtClean="0"/>
              <a:t> </a:t>
            </a:r>
            <a:r>
              <a:rPr lang="de-DE" sz="1700" dirty="0" err="1" smtClean="0"/>
              <a:t>number</a:t>
            </a:r>
            <a:r>
              <a:rPr lang="de-DE" sz="1700" dirty="0" smtClean="0"/>
              <a:t> </a:t>
            </a:r>
            <a:r>
              <a:rPr lang="de-DE" sz="1700" dirty="0" err="1" smtClean="0"/>
              <a:t>of</a:t>
            </a:r>
            <a:r>
              <a:rPr lang="de-DE" sz="1700" dirty="0" smtClean="0"/>
              <a:t> JobScheduler </a:t>
            </a:r>
            <a:r>
              <a:rPr lang="de-DE" sz="1700" dirty="0" err="1" smtClean="0"/>
              <a:t>Agents</a:t>
            </a:r>
            <a:r>
              <a:rPr lang="de-DE" sz="1700" dirty="0" smtClean="0"/>
              <a:t>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execute</a:t>
            </a:r>
            <a:r>
              <a:rPr lang="de-DE" sz="1700" dirty="0" smtClean="0"/>
              <a:t> </a:t>
            </a:r>
            <a:r>
              <a:rPr lang="de-DE" sz="1700" dirty="0" err="1" smtClean="0"/>
              <a:t>jobs</a:t>
            </a:r>
            <a:r>
              <a:rPr lang="de-DE" sz="1700" dirty="0" smtClean="0"/>
              <a:t> </a:t>
            </a:r>
            <a:r>
              <a:rPr lang="de-DE" sz="1700" dirty="0" smtClean="0"/>
              <a:t>and </a:t>
            </a:r>
            <a:r>
              <a:rPr lang="de-DE" sz="1700" dirty="0" err="1" smtClean="0"/>
              <a:t>tasks</a:t>
            </a:r>
            <a:r>
              <a:rPr lang="de-DE" sz="1700" dirty="0" smtClean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Masters </a:t>
            </a:r>
            <a:br>
              <a:rPr lang="de-DE" sz="1700" dirty="0" smtClean="0"/>
            </a:br>
            <a:endParaRPr lang="de-DE" sz="17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JOC Cockpit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Component</a:t>
            </a:r>
            <a:r>
              <a:rPr lang="de-DE" dirty="0" smtClean="0"/>
              <a:t> </a:t>
            </a:r>
            <a:r>
              <a:rPr lang="de-DE" dirty="0" err="1" smtClean="0"/>
              <a:t>Architecture</a:t>
            </a:r>
            <a:endParaRPr lang="en-US" dirty="0" smtClean="0"/>
          </a:p>
        </p:txBody>
      </p:sp>
      <p:sp>
        <p:nvSpPr>
          <p:cNvPr id="46" name="Zylinder 45"/>
          <p:cNvSpPr/>
          <p:nvPr/>
        </p:nvSpPr>
        <p:spPr>
          <a:xfrm>
            <a:off x="9506006" y="858398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sp>
        <p:nvSpPr>
          <p:cNvPr id="47" name="Abgerundetes Rechteck 46"/>
          <p:cNvSpPr/>
          <p:nvPr/>
        </p:nvSpPr>
        <p:spPr>
          <a:xfrm>
            <a:off x="9152948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48" name="Abgerundetes Rechteck 47"/>
          <p:cNvSpPr/>
          <p:nvPr/>
        </p:nvSpPr>
        <p:spPr>
          <a:xfrm>
            <a:off x="13039354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49" name="Abgerundetes Rechteck 48"/>
          <p:cNvSpPr/>
          <p:nvPr/>
        </p:nvSpPr>
        <p:spPr>
          <a:xfrm>
            <a:off x="5054205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cxnSp>
        <p:nvCxnSpPr>
          <p:cNvPr id="50" name="Gewinkelte Verbindung 49"/>
          <p:cNvCxnSpPr>
            <a:stCxn id="49" idx="2"/>
            <a:endCxn id="46" idx="2"/>
          </p:cNvCxnSpPr>
          <p:nvPr/>
        </p:nvCxnSpPr>
        <p:spPr>
          <a:xfrm rot="16200000" flipH="1">
            <a:off x="7052216" y="6716994"/>
            <a:ext cx="1431139" cy="347644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feld 41"/>
          <p:cNvSpPr txBox="1"/>
          <p:nvPr/>
        </p:nvSpPr>
        <p:spPr>
          <a:xfrm>
            <a:off x="13769361" y="989578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52" name="Textfeld 41"/>
          <p:cNvSpPr txBox="1"/>
          <p:nvPr/>
        </p:nvSpPr>
        <p:spPr>
          <a:xfrm>
            <a:off x="6036323" y="88480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l" defTabSz="282001" eaLnBrk="0" hangingPunct="0">
              <a:spcBef>
                <a:spcPct val="20000"/>
              </a:spcBef>
            </a:pPr>
            <a:r>
              <a:rPr lang="de-DE" sz="1400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20493"/>
          <p:cNvCxnSpPr>
            <a:stCxn id="48" idx="2"/>
            <a:endCxn id="46" idx="4"/>
          </p:cNvCxnSpPr>
          <p:nvPr/>
        </p:nvCxnSpPr>
        <p:spPr>
          <a:xfrm rot="5400000">
            <a:off x="11680191" y="6836261"/>
            <a:ext cx="1431139" cy="323790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feld 41"/>
          <p:cNvSpPr txBox="1"/>
          <p:nvPr/>
        </p:nvSpPr>
        <p:spPr>
          <a:xfrm>
            <a:off x="12438204" y="8838298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55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</a:t>
            </a:r>
            <a:r>
              <a:rPr lang="de-DE" sz="1800" b="1" dirty="0" smtClean="0"/>
              <a:t>Cockpit</a:t>
            </a:r>
          </a:p>
          <a:p>
            <a:r>
              <a:rPr lang="de-DE" sz="1800" b="1" dirty="0" smtClean="0"/>
              <a:t>User Interface</a:t>
            </a:r>
            <a:endParaRPr lang="de-DE" sz="1800" b="1" dirty="0"/>
          </a:p>
        </p:txBody>
      </p:sp>
      <p:cxnSp>
        <p:nvCxnSpPr>
          <p:cNvPr id="56" name="Elbow Connector 21"/>
          <p:cNvCxnSpPr>
            <a:stCxn id="57" idx="6"/>
            <a:endCxn id="46" idx="3"/>
          </p:cNvCxnSpPr>
          <p:nvPr/>
        </p:nvCxnSpPr>
        <p:spPr>
          <a:xfrm flipH="1">
            <a:off x="10141406" y="5170894"/>
            <a:ext cx="1189078" cy="4586691"/>
          </a:xfrm>
          <a:prstGeom prst="bentConnector4">
            <a:avLst>
              <a:gd name="adj1" fmla="val -336590"/>
              <a:gd name="adj2" fmla="val 10973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Ellipse 56"/>
          <p:cNvSpPr/>
          <p:nvPr/>
        </p:nvSpPr>
        <p:spPr>
          <a:xfrm>
            <a:off x="8926133" y="452918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</a:t>
            </a:r>
            <a:r>
              <a:rPr lang="de-DE" sz="1800" b="1" dirty="0" smtClean="0"/>
              <a:t>Web Service</a:t>
            </a:r>
            <a:endParaRPr lang="de-DE" sz="1800" b="1" dirty="0"/>
          </a:p>
        </p:txBody>
      </p:sp>
      <p:cxnSp>
        <p:nvCxnSpPr>
          <p:cNvPr id="58" name="Gerade Verbindung mit Pfeil 57"/>
          <p:cNvCxnSpPr>
            <a:stCxn id="55" idx="2"/>
            <a:endCxn id="57" idx="0"/>
          </p:cNvCxnSpPr>
          <p:nvPr/>
        </p:nvCxnSpPr>
        <p:spPr>
          <a:xfrm>
            <a:off x="10128308" y="3358464"/>
            <a:ext cx="1" cy="117072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/>
          <p:cNvCxnSpPr>
            <a:stCxn id="47" idx="2"/>
            <a:endCxn id="46" idx="1"/>
          </p:cNvCxnSpPr>
          <p:nvPr/>
        </p:nvCxnSpPr>
        <p:spPr>
          <a:xfrm>
            <a:off x="10128308" y="7739646"/>
            <a:ext cx="13098" cy="84433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feld 41"/>
          <p:cNvSpPr txBox="1"/>
          <p:nvPr/>
        </p:nvSpPr>
        <p:spPr>
          <a:xfrm>
            <a:off x="5420823" y="4849229"/>
            <a:ext cx="342537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Authentication and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Authorization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1" name="Zylinder 60"/>
          <p:cNvSpPr/>
          <p:nvPr/>
        </p:nvSpPr>
        <p:spPr>
          <a:xfrm>
            <a:off x="3869705" y="458454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LDAP</a:t>
            </a:r>
          </a:p>
          <a:p>
            <a:pPr algn="ctr"/>
            <a:r>
              <a:rPr lang="de-DE" sz="1800" b="1" dirty="0" smtClean="0"/>
              <a:t>Directory</a:t>
            </a:r>
            <a:endParaRPr lang="de-DE" sz="1800" b="1" dirty="0"/>
          </a:p>
        </p:txBody>
      </p:sp>
      <p:cxnSp>
        <p:nvCxnSpPr>
          <p:cNvPr id="63" name="Gerade Verbindung mit Pfeil 62"/>
          <p:cNvCxnSpPr>
            <a:stCxn id="57" idx="2"/>
            <a:endCxn id="61" idx="4"/>
          </p:cNvCxnSpPr>
          <p:nvPr/>
        </p:nvCxnSpPr>
        <p:spPr>
          <a:xfrm flipH="1">
            <a:off x="5141466" y="5170894"/>
            <a:ext cx="3784667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Ellipse 63"/>
          <p:cNvSpPr/>
          <p:nvPr/>
        </p:nvSpPr>
        <p:spPr>
          <a:xfrm>
            <a:off x="12827805" y="3578173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err="1" smtClean="0"/>
              <a:t>External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err="1" smtClean="0"/>
              <a:t>Applications</a:t>
            </a:r>
            <a:endParaRPr lang="de-DE" sz="1800" b="1" dirty="0"/>
          </a:p>
        </p:txBody>
      </p:sp>
      <p:cxnSp>
        <p:nvCxnSpPr>
          <p:cNvPr id="65" name="Gewinkelte Verbindung 64"/>
          <p:cNvCxnSpPr>
            <a:stCxn id="64" idx="2"/>
            <a:endCxn id="57" idx="7"/>
          </p:cNvCxnSpPr>
          <p:nvPr/>
        </p:nvCxnSpPr>
        <p:spPr>
          <a:xfrm rot="10800000" flipV="1">
            <a:off x="10978375" y="4036892"/>
            <a:ext cx="1849430" cy="6802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67" name="Gruppieren 66"/>
          <p:cNvGrpSpPr/>
          <p:nvPr/>
        </p:nvGrpSpPr>
        <p:grpSpPr>
          <a:xfrm>
            <a:off x="11653562" y="7606512"/>
            <a:ext cx="1289724" cy="709690"/>
            <a:chOff x="4444610" y="8136336"/>
            <a:chExt cx="1289724" cy="709690"/>
          </a:xfrm>
        </p:grpSpPr>
        <p:sp>
          <p:nvSpPr>
            <p:cNvPr id="68" name="Abgerundetes Rechteck 67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69" name="Abgerundetes Rechteck 68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70" name="Abgerundetes Rechteck 69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72" name="Gruppieren 71"/>
          <p:cNvGrpSpPr/>
          <p:nvPr/>
        </p:nvGrpSpPr>
        <p:grpSpPr>
          <a:xfrm>
            <a:off x="7621451" y="7608788"/>
            <a:ext cx="1289724" cy="709690"/>
            <a:chOff x="4444610" y="8136336"/>
            <a:chExt cx="1289724" cy="709690"/>
          </a:xfrm>
        </p:grpSpPr>
        <p:sp>
          <p:nvSpPr>
            <p:cNvPr id="73" name="Abgerundetes Rechteck 72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74" name="Abgerundetes Rechteck 7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75" name="Abgerundetes Rechteck 7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76" name="Gruppieren 75"/>
          <p:cNvGrpSpPr/>
          <p:nvPr/>
        </p:nvGrpSpPr>
        <p:grpSpPr>
          <a:xfrm>
            <a:off x="3660668" y="7605984"/>
            <a:ext cx="1289724" cy="709690"/>
            <a:chOff x="4444610" y="8136336"/>
            <a:chExt cx="1289724" cy="709690"/>
          </a:xfrm>
        </p:grpSpPr>
        <p:sp>
          <p:nvSpPr>
            <p:cNvPr id="77" name="Abgerundetes Rechteck 76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78" name="Abgerundetes Rechteck 77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79" name="Abgerundetes Rechteck 78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cxnSp>
        <p:nvCxnSpPr>
          <p:cNvPr id="80" name="Gewinkelte Verbindung 79"/>
          <p:cNvCxnSpPr>
            <a:stCxn id="49" idx="1"/>
            <a:endCxn id="77" idx="0"/>
          </p:cNvCxnSpPr>
          <p:nvPr/>
        </p:nvCxnSpPr>
        <p:spPr>
          <a:xfrm rot="10800000" flipV="1">
            <a:off x="4407889" y="7213866"/>
            <a:ext cx="646317" cy="39211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Gewinkelte Verbindung 104"/>
          <p:cNvCxnSpPr>
            <a:stCxn id="47" idx="1"/>
            <a:endCxn id="73" idx="0"/>
          </p:cNvCxnSpPr>
          <p:nvPr/>
        </p:nvCxnSpPr>
        <p:spPr>
          <a:xfrm rot="10800000" flipV="1">
            <a:off x="8368672" y="7213866"/>
            <a:ext cx="784277" cy="39492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Gewinkelte Verbindung 104"/>
          <p:cNvCxnSpPr>
            <a:stCxn id="48" idx="1"/>
            <a:endCxn id="68" idx="0"/>
          </p:cNvCxnSpPr>
          <p:nvPr/>
        </p:nvCxnSpPr>
        <p:spPr>
          <a:xfrm rot="10800000" flipV="1">
            <a:off x="12400782" y="7213866"/>
            <a:ext cx="638572" cy="39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49" idx="0"/>
            <a:endCxn id="48" idx="0"/>
          </p:cNvCxnSpPr>
          <p:nvPr/>
        </p:nvCxnSpPr>
        <p:spPr>
          <a:xfrm rot="5400000" flipH="1" flipV="1">
            <a:off x="10022139" y="2695512"/>
            <a:ext cx="12700" cy="7985149"/>
          </a:xfrm>
          <a:prstGeom prst="bentConnector3">
            <a:avLst>
              <a:gd name="adj1" fmla="val 3057142"/>
            </a:avLst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/>
          <p:cNvCxnSpPr>
            <a:stCxn id="57" idx="4"/>
            <a:endCxn id="47" idx="0"/>
          </p:cNvCxnSpPr>
          <p:nvPr/>
        </p:nvCxnSpPr>
        <p:spPr>
          <a:xfrm flipH="1">
            <a:off x="10128308" y="5812602"/>
            <a:ext cx="1" cy="875484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/>
          <p:cNvCxnSpPr>
            <a:stCxn id="66" idx="3"/>
            <a:endCxn id="55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feld 41"/>
          <p:cNvSpPr txBox="1"/>
          <p:nvPr/>
        </p:nvSpPr>
        <p:spPr>
          <a:xfrm>
            <a:off x="10546080" y="375048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Programming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Interface</a:t>
            </a:r>
          </a:p>
        </p:txBody>
      </p:sp>
      <p:sp>
        <p:nvSpPr>
          <p:cNvPr id="106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control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9" name="Ellipse 108"/>
          <p:cNvSpPr/>
          <p:nvPr/>
        </p:nvSpPr>
        <p:spPr>
          <a:xfrm>
            <a:off x="5753703" y="3667107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smtClean="0"/>
              <a:t>PowerShell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smtClean="0"/>
              <a:t>CLI</a:t>
            </a:r>
            <a:endParaRPr lang="de-DE" sz="1800" b="1" dirty="0"/>
          </a:p>
        </p:txBody>
      </p:sp>
      <p:cxnSp>
        <p:nvCxnSpPr>
          <p:cNvPr id="110" name="Gewinkelte Verbindung 109"/>
          <p:cNvCxnSpPr>
            <a:stCxn id="109" idx="6"/>
            <a:endCxn id="57" idx="1"/>
          </p:cNvCxnSpPr>
          <p:nvPr/>
        </p:nvCxnSpPr>
        <p:spPr>
          <a:xfrm>
            <a:off x="7727646" y="4125827"/>
            <a:ext cx="1550596" cy="59131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feld 41"/>
          <p:cNvSpPr txBox="1"/>
          <p:nvPr/>
        </p:nvSpPr>
        <p:spPr>
          <a:xfrm>
            <a:off x="7767959" y="378993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Scripting Interface</a:t>
            </a:r>
          </a:p>
        </p:txBody>
      </p:sp>
    </p:spTree>
    <p:extLst>
      <p:ext uri="{BB962C8B-B14F-4D97-AF65-F5344CB8AC3E}">
        <p14:creationId xmlns:p14="http://schemas.microsoft.com/office/powerpoint/2010/main" val="30072753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JOC Cockpit </a:t>
            </a:r>
            <a:r>
              <a:rPr lang="en-IN" dirty="0" smtClean="0"/>
              <a:t>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Technical </a:t>
            </a:r>
            <a:r>
              <a:rPr lang="de-DE" dirty="0" err="1" smtClean="0"/>
              <a:t>Architecture</a:t>
            </a:r>
            <a:endParaRPr lang="en-US" dirty="0" smtClean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smtClean="0"/>
              <a:t>Technical </a:t>
            </a:r>
            <a:r>
              <a:rPr lang="de-DE" b="1" dirty="0" err="1" smtClean="0"/>
              <a:t>Architecture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HTTP/HTTPS is used for communication between the RESTful Web Services and the JOC Cockpit - or other </a:t>
            </a:r>
            <a:r>
              <a:rPr lang="en-US" dirty="0" smtClean="0"/>
              <a:t>applications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en-US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The </a:t>
            </a:r>
            <a:r>
              <a:rPr lang="en-US" dirty="0" smtClean="0"/>
              <a:t>Web Service </a:t>
            </a:r>
            <a:r>
              <a:rPr lang="en-US" dirty="0"/>
              <a:t>uses </a:t>
            </a:r>
            <a:r>
              <a:rPr lang="en-US" dirty="0" smtClean="0"/>
              <a:t>JSON and XML based commands to </a:t>
            </a:r>
            <a:r>
              <a:rPr lang="en-US" dirty="0" err="1" smtClean="0"/>
              <a:t>communi</a:t>
            </a:r>
            <a:r>
              <a:rPr lang="en-US" dirty="0" smtClean="0"/>
              <a:t>-cate </a:t>
            </a:r>
            <a:r>
              <a:rPr lang="en-US" dirty="0"/>
              <a:t>with the </a:t>
            </a:r>
            <a:r>
              <a:rPr lang="en-US" dirty="0" smtClean="0"/>
              <a:t>Masters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en-US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 smtClean="0"/>
              <a:t>Events about object status changes are </a:t>
            </a:r>
            <a:r>
              <a:rPr lang="en-US" dirty="0"/>
              <a:t>communicated between </a:t>
            </a:r>
            <a:r>
              <a:rPr lang="en-US" dirty="0" smtClean="0"/>
              <a:t>the Masters</a:t>
            </a:r>
            <a:r>
              <a:rPr lang="en-US" dirty="0"/>
              <a:t> </a:t>
            </a:r>
            <a:r>
              <a:rPr lang="en-US" dirty="0" smtClean="0"/>
              <a:t>and the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en-US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Authentication and authorization is carried out by an Apache </a:t>
            </a:r>
            <a:r>
              <a:rPr lang="en-US" dirty="0" err="1"/>
              <a:t>Shiro</a:t>
            </a:r>
            <a:r>
              <a:rPr lang="en-US" dirty="0"/>
              <a:t> framework integrated into the Web </a:t>
            </a:r>
            <a:r>
              <a:rPr lang="en-US" dirty="0" smtClean="0"/>
              <a:t>Service</a:t>
            </a:r>
            <a:endParaRPr lang="de-DE" b="1" dirty="0" smtClean="0"/>
          </a:p>
        </p:txBody>
      </p:sp>
      <p:sp>
        <p:nvSpPr>
          <p:cNvPr id="2" name="AutoShape 2" descr="https://kb.sos-berlin.com/download/attachments/16285786/webservices-jobscheduler-interaction-concept.png?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671" y="2924969"/>
            <a:ext cx="12723027" cy="614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6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Motivation for the JOC Cockpit</a:t>
            </a:r>
            <a:endParaRPr lang="en-US" sz="600" dirty="0"/>
          </a:p>
          <a:p>
            <a:endParaRPr lang="en-US" sz="600" dirty="0"/>
          </a:p>
          <a:p>
            <a:r>
              <a:rPr lang="de-DE" dirty="0"/>
              <a:t>JOC Cockpit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endParaRPr lang="de-DE" sz="600" dirty="0"/>
          </a:p>
          <a:p>
            <a:r>
              <a:rPr lang="de-DE" dirty="0"/>
              <a:t>JOC Cockpit </a:t>
            </a:r>
            <a:r>
              <a:rPr lang="de-DE" dirty="0" smtClean="0"/>
              <a:t>Security Features</a:t>
            </a:r>
            <a:endParaRPr lang="de-DE" sz="3200" dirty="0" smtClean="0"/>
          </a:p>
          <a:p>
            <a:pPr lvl="1"/>
            <a:r>
              <a:rPr lang="de-DE" dirty="0" err="1" smtClean="0"/>
              <a:t>Role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Authentication and </a:t>
            </a:r>
            <a:r>
              <a:rPr lang="de-DE" dirty="0" err="1" smtClean="0"/>
              <a:t>Authorization</a:t>
            </a:r>
            <a:endParaRPr lang="de-DE" dirty="0" smtClean="0"/>
          </a:p>
          <a:p>
            <a:pPr lvl="1"/>
            <a:r>
              <a:rPr lang="de-DE" dirty="0" smtClean="0"/>
              <a:t>Default </a:t>
            </a:r>
            <a:r>
              <a:rPr lang="de-DE" dirty="0" err="1" smtClean="0"/>
              <a:t>Roles</a:t>
            </a:r>
            <a:endParaRPr lang="en-US" dirty="0" smtClean="0"/>
          </a:p>
          <a:p>
            <a:pPr lvl="1"/>
            <a:r>
              <a:rPr lang="en-US" dirty="0" smtClean="0"/>
              <a:t>Default Matrix of Roles and Permissions</a:t>
            </a:r>
            <a:endParaRPr lang="en-US" dirty="0"/>
          </a:p>
          <a:p>
            <a:pPr lvl="1"/>
            <a:r>
              <a:rPr lang="en-US" dirty="0" smtClean="0"/>
              <a:t>Single Sign-On</a:t>
            </a:r>
          </a:p>
          <a:p>
            <a:pPr lvl="1"/>
            <a:endParaRPr lang="en-US" sz="600" dirty="0" smtClean="0"/>
          </a:p>
          <a:p>
            <a:r>
              <a:rPr lang="en-US" dirty="0" smtClean="0"/>
              <a:t>JOC Cockpit Visualization Features</a:t>
            </a:r>
          </a:p>
          <a:p>
            <a:pPr lvl="1"/>
            <a:endParaRPr lang="en-US" sz="600" dirty="0" smtClean="0"/>
          </a:p>
          <a:p>
            <a:r>
              <a:rPr lang="en-US" dirty="0" smtClean="0"/>
              <a:t>JOC Cockpit Interaction Features</a:t>
            </a:r>
            <a:endParaRPr lang="de-CH" sz="1800" dirty="0" smtClean="0"/>
          </a:p>
          <a:p>
            <a:pPr lvl="1"/>
            <a:endParaRPr lang="de-CH" sz="600" dirty="0" smtClean="0"/>
          </a:p>
          <a:p>
            <a:pPr lvl="1"/>
            <a:endParaRPr lang="de-DE" sz="600" dirty="0"/>
          </a:p>
          <a:p>
            <a:pPr marL="0" indent="0">
              <a:buNone/>
            </a:pPr>
            <a:endParaRPr lang="de-DE" sz="600" dirty="0"/>
          </a:p>
          <a:p>
            <a:pPr lvl="1"/>
            <a:endParaRPr lang="de-DE" sz="18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</a:t>
            </a:r>
            <a:r>
              <a:rPr lang="de-DE" dirty="0" smtClean="0"/>
              <a:t>Cockpit Security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err="1" smtClean="0"/>
              <a:t>of</a:t>
            </a:r>
            <a:r>
              <a:rPr lang="de-DE" dirty="0" smtClean="0"/>
              <a:t> Contents</a:t>
            </a:r>
            <a:endParaRPr lang="de-DE" dirty="0"/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95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predefined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Number and type of JobScheduler operations and </a:t>
            </a:r>
            <a:r>
              <a:rPr lang="de-DE" dirty="0" err="1" smtClean="0"/>
              <a:t>object</a:t>
            </a:r>
            <a:r>
              <a:rPr lang="de-DE" dirty="0" smtClean="0"/>
              <a:t> </a:t>
            </a:r>
            <a:r>
              <a:rPr lang="de-DE" dirty="0" err="1" smtClean="0"/>
              <a:t>permissions</a:t>
            </a:r>
            <a:endParaRPr lang="de-DE" dirty="0" smtClean="0"/>
          </a:p>
          <a:p>
            <a:pPr lvl="1"/>
            <a:r>
              <a:rPr lang="de-DE" dirty="0" smtClean="0"/>
              <a:t>Operations </a:t>
            </a:r>
            <a:r>
              <a:rPr lang="de-DE" dirty="0" err="1" smtClean="0"/>
              <a:t>include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, </a:t>
            </a:r>
            <a:r>
              <a:rPr lang="de-DE" dirty="0" err="1" smtClean="0"/>
              <a:t>start</a:t>
            </a:r>
            <a:r>
              <a:rPr lang="de-DE" dirty="0" smtClean="0"/>
              <a:t> and </a:t>
            </a:r>
            <a:r>
              <a:rPr lang="de-DE" dirty="0" err="1" smtClean="0"/>
              <a:t>stop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 etc.</a:t>
            </a:r>
            <a:endParaRPr lang="de-DE" dirty="0" smtClean="0"/>
          </a:p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configurable</a:t>
            </a:r>
            <a:r>
              <a:rPr lang="de-DE" dirty="0" smtClean="0"/>
              <a:t>:</a:t>
            </a:r>
          </a:p>
          <a:p>
            <a:pPr lvl="1"/>
            <a:r>
              <a:rPr lang="de-DE" dirty="0"/>
              <a:t>Number and type of roles </a:t>
            </a:r>
            <a:endParaRPr lang="de-DE" dirty="0" smtClean="0"/>
          </a:p>
          <a:p>
            <a:pPr lvl="1"/>
            <a:r>
              <a:rPr lang="de-DE" dirty="0" err="1" smtClean="0"/>
              <a:t>Permission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 </a:t>
            </a:r>
            <a:r>
              <a:rPr lang="de-DE" dirty="0" smtClean="0"/>
              <a:t>(yes/no)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smtClean="0"/>
              <a:t>configured for each operation and role</a:t>
            </a:r>
            <a:endParaRPr lang="de-DE" dirty="0"/>
          </a:p>
          <a:p>
            <a:pPr lvl="1"/>
            <a:r>
              <a:rPr lang="de-DE" dirty="0" smtClean="0"/>
              <a:t>Users </a:t>
            </a:r>
            <a:r>
              <a:rPr lang="de-DE" dirty="0" smtClean="0"/>
              <a:t>can be assigned to any of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roles</a:t>
            </a:r>
            <a:r>
              <a:rPr lang="de-DE" dirty="0" smtClean="0"/>
              <a:t> </a:t>
            </a:r>
            <a:r>
              <a:rPr lang="de-DE" dirty="0" err="1" smtClean="0"/>
              <a:t>offered</a:t>
            </a:r>
            <a:endParaRPr lang="de-DE" dirty="0"/>
          </a:p>
          <a:p>
            <a:r>
              <a:rPr lang="de-DE" dirty="0" smtClean="0"/>
              <a:t>Identity </a:t>
            </a:r>
            <a:r>
              <a:rPr lang="de-DE" dirty="0" smtClean="0"/>
              <a:t>Provider</a:t>
            </a:r>
            <a:endParaRPr lang="de-DE" dirty="0" smtClean="0"/>
          </a:p>
          <a:p>
            <a:pPr lvl="1"/>
            <a:r>
              <a:rPr lang="de-DE" dirty="0" smtClean="0"/>
              <a:t>LDAP </a:t>
            </a:r>
            <a:r>
              <a:rPr lang="de-DE" dirty="0" err="1" smtClean="0"/>
              <a:t>for</a:t>
            </a:r>
            <a:r>
              <a:rPr lang="de-DE" dirty="0" smtClean="0"/>
              <a:t> e.g</a:t>
            </a:r>
            <a:r>
              <a:rPr lang="de-DE" dirty="0" smtClean="0"/>
              <a:t>. Microsoft Active </a:t>
            </a:r>
            <a:r>
              <a:rPr lang="de-DE" dirty="0" smtClean="0"/>
              <a:t>Directory</a:t>
            </a:r>
            <a:r>
              <a:rPr lang="de-DE" dirty="0" smtClean="0"/>
              <a:t>, Open LDAP etc.</a:t>
            </a:r>
          </a:p>
          <a:p>
            <a:pPr lvl="1"/>
            <a:r>
              <a:rPr lang="de-DE" dirty="0" smtClean="0"/>
              <a:t>Local shiro.ini </a:t>
            </a:r>
            <a:r>
              <a:rPr lang="de-DE" dirty="0" err="1" smtClean="0"/>
              <a:t>file</a:t>
            </a:r>
            <a:r>
              <a:rPr lang="de-DE" dirty="0" smtClean="0"/>
              <a:t> </a:t>
            </a:r>
            <a:r>
              <a:rPr lang="de-DE" dirty="0" err="1" smtClean="0"/>
              <a:t>containing</a:t>
            </a:r>
            <a:r>
              <a:rPr lang="de-DE" dirty="0" smtClean="0"/>
              <a:t> </a:t>
            </a:r>
            <a:r>
              <a:rPr lang="de-DE" dirty="0" smtClean="0"/>
              <a:t>user name and passwords</a:t>
            </a:r>
          </a:p>
          <a:p>
            <a:r>
              <a:rPr lang="de-DE" dirty="0" smtClean="0"/>
              <a:t>Mapping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Permissions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Roles</a:t>
            </a:r>
            <a:endParaRPr lang="de-DE" dirty="0" smtClean="0"/>
          </a:p>
          <a:p>
            <a:pPr lvl="1"/>
            <a:r>
              <a:rPr lang="en-US" dirty="0" smtClean="0"/>
              <a:t>The mapping can be configured with a local shiro.ini file</a:t>
            </a:r>
            <a:endParaRPr lang="en-US" dirty="0" smtClean="0"/>
          </a:p>
          <a:p>
            <a:pPr lvl="1"/>
            <a:r>
              <a:rPr lang="en-US" dirty="0" smtClean="0"/>
              <a:t>The mapping can be configured with an LDAP directory service that identifies group membership of users with specific user groups that are mapped to JOC Cockpit roles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Security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Role based Authentication </a:t>
            </a:r>
            <a:r>
              <a:rPr lang="en-US" dirty="0"/>
              <a:t>and Authorization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50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2_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994</Words>
  <Characters>0</Characters>
  <Application>Microsoft Office PowerPoint</Application>
  <PresentationFormat>Benutzerdefiniert</PresentationFormat>
  <Lines>0</Lines>
  <Paragraphs>363</Paragraphs>
  <Slides>27</Slides>
  <Notes>20</Notes>
  <HiddenSlides>0</HiddenSlides>
  <MMClips>0</MMClips>
  <ScaleCrop>false</ScaleCrop>
  <HeadingPairs>
    <vt:vector size="4" baseType="variant">
      <vt:variant>
        <vt:lpstr>Design</vt:lpstr>
      </vt:variant>
      <vt:variant>
        <vt:i4>15</vt:i4>
      </vt:variant>
      <vt:variant>
        <vt:lpstr>Folientitel</vt:lpstr>
      </vt:variant>
      <vt:variant>
        <vt:i4>27</vt:i4>
      </vt:variant>
    </vt:vector>
  </HeadingPairs>
  <TitlesOfParts>
    <vt:vector size="42" baseType="lpstr"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1_sosag_logo_blue_green_master</vt:lpstr>
      <vt:lpstr>1_sosag_blue_green_master</vt:lpstr>
      <vt:lpstr>2_sosag_logo_blue_green_master</vt:lpstr>
      <vt:lpstr>JOC Cockpit Overview</vt:lpstr>
      <vt:lpstr>JOC Cockpit Motivation</vt:lpstr>
      <vt:lpstr>Motivation for the JOC Cockpit</vt:lpstr>
      <vt:lpstr>Motivation for the JOC Cockpit</vt:lpstr>
      <vt:lpstr>JOC Cockpit Architecture</vt:lpstr>
      <vt:lpstr>JOC Cockpit Architecture</vt:lpstr>
      <vt:lpstr>JOC Cockpit Architecture</vt:lpstr>
      <vt:lpstr>JOC Cockpit Security Features</vt:lpstr>
      <vt:lpstr>JOC Cockpit Security Features</vt:lpstr>
      <vt:lpstr>JOC Cockpit Security Features</vt:lpstr>
      <vt:lpstr>JOC Cockpit Security Features</vt:lpstr>
      <vt:lpstr>JOC Security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Interaction Features</vt:lpstr>
      <vt:lpstr>JOC Cockpit Interaction Features</vt:lpstr>
      <vt:lpstr>JOC Cockpit Interaction Features</vt:lpstr>
      <vt:lpstr>JOC Cockpit Interaction Features</vt:lpstr>
      <vt:lpstr>JOC Cockpit Interaction Features</vt:lpstr>
      <vt:lpstr>JOC Cockpit Overview</vt:lpstr>
    </vt:vector>
  </TitlesOfParts>
  <Company>Software- und Organisations-Service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JobScheduler JOC Cockpit: Overview</dc:title>
  <dc:creator>Andreas Püschel</dc:creator>
  <cp:lastModifiedBy>Andreas Püschel</cp:lastModifiedBy>
  <cp:revision>968</cp:revision>
  <dcterms:created xsi:type="dcterms:W3CDTF">2010-11-02T07:26:00Z</dcterms:created>
  <dcterms:modified xsi:type="dcterms:W3CDTF">2017-01-08T12:23:36Z</dcterms:modified>
</cp:coreProperties>
</file>