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8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9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2" r:id="rId14"/>
    <p:sldMasterId id="2147483766" r:id="rId15"/>
  </p:sldMasterIdLst>
  <p:notesMasterIdLst>
    <p:notesMasterId r:id="rId46"/>
  </p:notesMasterIdLst>
  <p:handoutMasterIdLst>
    <p:handoutMasterId r:id="rId47"/>
  </p:handoutMasterIdLst>
  <p:sldIdLst>
    <p:sldId id="328" r:id="rId16"/>
    <p:sldId id="329" r:id="rId17"/>
    <p:sldId id="409" r:id="rId18"/>
    <p:sldId id="412" r:id="rId19"/>
    <p:sldId id="411" r:id="rId20"/>
    <p:sldId id="408" r:id="rId21"/>
    <p:sldId id="405" r:id="rId22"/>
    <p:sldId id="391" r:id="rId23"/>
    <p:sldId id="407" r:id="rId24"/>
    <p:sldId id="350" r:id="rId25"/>
    <p:sldId id="397" r:id="rId26"/>
    <p:sldId id="403" r:id="rId27"/>
    <p:sldId id="414" r:id="rId28"/>
    <p:sldId id="373" r:id="rId29"/>
    <p:sldId id="362" r:id="rId30"/>
    <p:sldId id="398" r:id="rId31"/>
    <p:sldId id="358" r:id="rId32"/>
    <p:sldId id="363" r:id="rId33"/>
    <p:sldId id="361" r:id="rId34"/>
    <p:sldId id="418" r:id="rId35"/>
    <p:sldId id="357" r:id="rId36"/>
    <p:sldId id="365" r:id="rId37"/>
    <p:sldId id="415" r:id="rId38"/>
    <p:sldId id="394" r:id="rId39"/>
    <p:sldId id="419" r:id="rId40"/>
    <p:sldId id="417" r:id="rId41"/>
    <p:sldId id="356" r:id="rId42"/>
    <p:sldId id="368" r:id="rId43"/>
    <p:sldId id="371" r:id="rId44"/>
    <p:sldId id="399" r:id="rId45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5A"/>
    <a:srgbClr val="223388"/>
    <a:srgbClr val="FFBB33"/>
    <a:srgbClr val="8F9090"/>
    <a:srgbClr val="335544"/>
    <a:srgbClr val="775533"/>
    <a:srgbClr val="883300"/>
    <a:srgbClr val="883388"/>
    <a:srgbClr val="FF9911"/>
    <a:srgbClr val="6950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10" autoAdjust="0"/>
    <p:restoredTop sz="86588" autoAdjust="0"/>
  </p:normalViewPr>
  <p:slideViewPr>
    <p:cSldViewPr snapToGrid="0">
      <p:cViewPr>
        <p:scale>
          <a:sx n="61" d="100"/>
          <a:sy n="61" d="100"/>
        </p:scale>
        <p:origin x="-186" y="-150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4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19.01.2017</a:t>
            </a:fld>
            <a:endParaRPr lang="de-DE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19.01.2017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772558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4870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77148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1938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5703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941195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64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03064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574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d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1372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030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69" r:id="rId4"/>
    <p:sldLayoutId id="2147483770" r:id="rId5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Overview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311235" y="2400299"/>
            <a:ext cx="12663055" cy="6674427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 Operations</a:t>
            </a: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Center: JOC Cockpit</a:t>
            </a: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42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DE" sz="49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Overview</a:t>
            </a: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49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3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err="1" smtClean="0"/>
              <a:t>Interested</a:t>
            </a:r>
            <a:r>
              <a:rPr lang="de-DE" dirty="0" smtClean="0"/>
              <a:t>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659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 smtClean="0"/>
              <a:t>Administrator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echnical </a:t>
            </a:r>
            <a:r>
              <a:rPr lang="en-US" dirty="0"/>
              <a:t>role without any responsibilities in the IT </a:t>
            </a:r>
            <a:r>
              <a:rPr lang="en-US" dirty="0" smtClean="0"/>
              <a:t>process</a:t>
            </a:r>
            <a:endParaRPr lang="de-DE" dirty="0" smtClean="0"/>
          </a:p>
          <a:p>
            <a:r>
              <a:rPr lang="de-DE" dirty="0" err="1" smtClean="0"/>
              <a:t>Application</a:t>
            </a:r>
            <a:r>
              <a:rPr lang="de-DE" dirty="0" smtClean="0"/>
              <a:t> Manager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ngineering </a:t>
            </a:r>
            <a:r>
              <a:rPr lang="en-US" dirty="0"/>
              <a:t>role with in-depth knowledge of jobs and job </a:t>
            </a:r>
            <a:r>
              <a:rPr lang="en-US" dirty="0" smtClean="0"/>
              <a:t>chains, </a:t>
            </a:r>
            <a:r>
              <a:rPr lang="en-US" dirty="0"/>
              <a:t>however, </a:t>
            </a:r>
            <a:r>
              <a:rPr lang="en-US" dirty="0" smtClean="0"/>
              <a:t>not </a:t>
            </a:r>
            <a:r>
              <a:rPr lang="en-US" dirty="0"/>
              <a:t>necessarily involved in daily operations</a:t>
            </a:r>
            <a:endParaRPr lang="de-DE" dirty="0" smtClean="0"/>
          </a:p>
          <a:p>
            <a:r>
              <a:rPr lang="de-DE" dirty="0" smtClean="0"/>
              <a:t>IT Operator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ole </a:t>
            </a:r>
            <a:r>
              <a:rPr lang="en-US" dirty="0"/>
              <a:t>for daily operations of jobs and job </a:t>
            </a:r>
            <a:r>
              <a:rPr lang="en-US" dirty="0" smtClean="0"/>
              <a:t>chains</a:t>
            </a:r>
            <a:endParaRPr lang="de-DE" dirty="0" smtClean="0"/>
          </a:p>
          <a:p>
            <a:r>
              <a:rPr lang="de-DE" dirty="0" err="1" smtClean="0"/>
              <a:t>Incident</a:t>
            </a:r>
            <a:r>
              <a:rPr lang="de-DE" dirty="0" smtClean="0"/>
              <a:t> Manager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ole for </a:t>
            </a:r>
            <a:r>
              <a:rPr lang="en-US" dirty="0"/>
              <a:t>the IT Service Desk, e.g. 1st </a:t>
            </a:r>
            <a:r>
              <a:rPr lang="en-US" dirty="0" smtClean="0"/>
              <a:t>and/or </a:t>
            </a:r>
            <a:r>
              <a:rPr lang="en-US" dirty="0"/>
              <a:t>2nd level support, for interventions and Incident </a:t>
            </a:r>
            <a:r>
              <a:rPr lang="en-US" dirty="0" smtClean="0"/>
              <a:t>Management</a:t>
            </a:r>
            <a:endParaRPr lang="de-DE" dirty="0" smtClean="0"/>
          </a:p>
          <a:p>
            <a:r>
              <a:rPr lang="de-DE" dirty="0" smtClean="0"/>
              <a:t>Business User</a:t>
            </a:r>
          </a:p>
          <a:p>
            <a:pPr lvl="1"/>
            <a:r>
              <a:rPr lang="en-US" dirty="0" smtClean="0"/>
              <a:t>Role </a:t>
            </a:r>
            <a:r>
              <a:rPr lang="en-US" dirty="0"/>
              <a:t>for </a:t>
            </a:r>
            <a:r>
              <a:rPr lang="en-US" dirty="0" err="1"/>
              <a:t>backoffice</a:t>
            </a:r>
            <a:r>
              <a:rPr lang="en-US" dirty="0"/>
              <a:t> users not responsible for IT (probably for Business Processes</a:t>
            </a:r>
            <a:r>
              <a:rPr lang="en-US" dirty="0" smtClean="0"/>
              <a:t>)</a:t>
            </a:r>
            <a:endParaRPr lang="de-DE" dirty="0" smtClean="0"/>
          </a:p>
          <a:p>
            <a:r>
              <a:rPr lang="de-DE" dirty="0" smtClean="0"/>
              <a:t>API User</a:t>
            </a:r>
          </a:p>
          <a:p>
            <a:pPr lvl="1"/>
            <a:r>
              <a:rPr lang="en-US" dirty="0" smtClean="0"/>
              <a:t>Role </a:t>
            </a:r>
            <a:r>
              <a:rPr lang="en-US" dirty="0"/>
              <a:t>is intended for </a:t>
            </a:r>
            <a:r>
              <a:rPr lang="en-US" dirty="0" smtClean="0"/>
              <a:t>applications </a:t>
            </a:r>
            <a:r>
              <a:rPr lang="en-US" dirty="0"/>
              <a:t>that access JobScheduler via its API</a:t>
            </a:r>
            <a:endParaRPr lang="de-DE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Default Roles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76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Matrix of Default Roles and Permissions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victorgarcia\Desktop\permission-ro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09" y="2069578"/>
            <a:ext cx="9088531" cy="8526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87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Single </a:t>
            </a:r>
            <a:r>
              <a:rPr lang="de-DE" dirty="0" err="1" smtClean="0"/>
              <a:t>Sign</a:t>
            </a:r>
            <a:r>
              <a:rPr lang="de-DE" dirty="0" smtClean="0"/>
              <a:t>-On</a:t>
            </a:r>
            <a:endParaRPr lang="en-US" dirty="0" smtClean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Authentication</a:t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authentication</a:t>
            </a:r>
            <a:r>
              <a:rPr lang="de-DE" dirty="0" smtClean="0"/>
              <a:t> via LDAP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Alternatively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shiro.ini</a:t>
            </a:r>
            <a:r>
              <a:rPr lang="de-DE" dirty="0" smtClean="0"/>
              <a:t>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authentication</a:t>
            </a:r>
            <a:r>
              <a:rPr lang="de-DE" dirty="0" smtClean="0"/>
              <a:t> 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 smtClean="0"/>
              <a:t>Authorization</a:t>
            </a:r>
            <a:r>
              <a:rPr lang="de-DE" b="1" dirty="0" smtClean="0"/>
              <a:t/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Roles</a:t>
            </a:r>
            <a:r>
              <a:rPr lang="de-DE" dirty="0" smtClean="0"/>
              <a:t> and Operations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predefined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Permissions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configu-red</a:t>
            </a:r>
            <a:r>
              <a:rPr lang="de-DE" dirty="0" smtClean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shiro.ini</a:t>
            </a:r>
            <a:r>
              <a:rPr lang="de-DE" dirty="0"/>
              <a:t> </a:t>
            </a:r>
            <a:r>
              <a:rPr lang="de-DE" dirty="0" err="1" smtClean="0"/>
              <a:t>file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managed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LDAP </a:t>
            </a:r>
            <a:r>
              <a:rPr lang="de-DE" dirty="0" err="1" smtClean="0"/>
              <a:t>directory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  <a:r>
              <a:rPr lang="de-DE" dirty="0" err="1" smtClean="0"/>
              <a:t>membership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users</a:t>
            </a:r>
            <a:r>
              <a:rPr lang="de-DE" dirty="0" smtClean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Alternatively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managed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shiro.ini</a:t>
            </a:r>
            <a:r>
              <a:rPr lang="de-DE" dirty="0"/>
              <a:t> </a:t>
            </a:r>
            <a:r>
              <a:rPr lang="de-DE" dirty="0" err="1" smtClean="0"/>
              <a:t>file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735" y="2406377"/>
            <a:ext cx="12200400" cy="5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Motivation for the JOC Cockpit</a:t>
            </a:r>
            <a:endParaRPr lang="en-US" sz="600" dirty="0"/>
          </a:p>
          <a:p>
            <a:endParaRPr lang="en-US" sz="600" dirty="0"/>
          </a:p>
          <a:p>
            <a:r>
              <a:rPr lang="de-DE" dirty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/>
          </a:p>
          <a:p>
            <a:r>
              <a:rPr lang="de-DE" dirty="0"/>
              <a:t>JOC Cockpit </a:t>
            </a:r>
            <a:r>
              <a:rPr lang="de-DE" dirty="0" smtClean="0"/>
              <a:t>Security Features</a:t>
            </a:r>
            <a:endParaRPr lang="de-DE" sz="3200" dirty="0" smtClean="0"/>
          </a:p>
          <a:p>
            <a:pPr lvl="1"/>
            <a:endParaRPr lang="en-US" sz="600" dirty="0" smtClean="0"/>
          </a:p>
          <a:p>
            <a:r>
              <a:rPr lang="en-US" dirty="0" smtClean="0"/>
              <a:t>JOC Cockpit Visualization Features</a:t>
            </a:r>
          </a:p>
          <a:p>
            <a:pPr lvl="1"/>
            <a:r>
              <a:rPr lang="en-US" dirty="0" smtClean="0"/>
              <a:t>Dashboard</a:t>
            </a:r>
          </a:p>
          <a:p>
            <a:pPr lvl="1"/>
            <a:r>
              <a:rPr lang="en-US" dirty="0" smtClean="0"/>
              <a:t>Daily Plan</a:t>
            </a:r>
          </a:p>
          <a:p>
            <a:pPr lvl="1"/>
            <a:r>
              <a:rPr lang="en-US" dirty="0" smtClean="0"/>
              <a:t>Card View</a:t>
            </a:r>
          </a:p>
          <a:p>
            <a:pPr lvl="1"/>
            <a:r>
              <a:rPr lang="en-US" dirty="0" smtClean="0"/>
              <a:t>Table View</a:t>
            </a:r>
          </a:p>
          <a:p>
            <a:pPr lvl="1"/>
            <a:r>
              <a:rPr lang="en-US" dirty="0" smtClean="0"/>
              <a:t>Graphical View</a:t>
            </a:r>
          </a:p>
          <a:p>
            <a:pPr lvl="1"/>
            <a:r>
              <a:rPr lang="en-US" dirty="0" smtClean="0"/>
              <a:t>Resources View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Interaction Features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pPr lvl="1"/>
            <a:endParaRPr lang="de-DE" sz="600" dirty="0"/>
          </a:p>
          <a:p>
            <a:pPr marL="0" indent="0">
              <a:buNone/>
            </a:pPr>
            <a:endParaRPr lang="de-DE" sz="600" dirty="0"/>
          </a:p>
          <a:p>
            <a:pPr lvl="1"/>
            <a:endParaRPr lang="de-DE" sz="18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52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Visualization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Dashboard</a:t>
            </a:r>
            <a:endParaRPr lang="en-US" dirty="0" smtClean="0"/>
          </a:p>
        </p:txBody>
      </p:sp>
      <p:sp>
        <p:nvSpPr>
          <p:cNvPr id="7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Dashboard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Dashboard </a:t>
            </a:r>
            <a:r>
              <a:rPr lang="de-DE" dirty="0" err="1" smtClean="0"/>
              <a:t>offers</a:t>
            </a:r>
            <a:r>
              <a:rPr lang="de-DE" dirty="0" smtClean="0"/>
              <a:t> a </a:t>
            </a:r>
            <a:r>
              <a:rPr lang="de-DE" dirty="0" err="1" smtClean="0"/>
              <a:t>comprehensive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most </a:t>
            </a:r>
            <a:r>
              <a:rPr lang="de-DE" dirty="0" err="1" smtClean="0"/>
              <a:t>relevent</a:t>
            </a:r>
            <a:r>
              <a:rPr lang="de-DE" dirty="0" smtClean="0"/>
              <a:t> </a:t>
            </a:r>
            <a:r>
              <a:rPr lang="de-DE" dirty="0" err="1" smtClean="0"/>
              <a:t>informa-tion</a:t>
            </a:r>
            <a:r>
              <a:rPr lang="de-DE" dirty="0" smtClean="0"/>
              <a:t> in the form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widgets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Information in </a:t>
            </a:r>
            <a:r>
              <a:rPr lang="de-DE" dirty="0" err="1" smtClean="0"/>
              <a:t>the</a:t>
            </a:r>
            <a:r>
              <a:rPr lang="de-DE" dirty="0" smtClean="0"/>
              <a:t> Dash-board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updated</a:t>
            </a:r>
            <a:r>
              <a:rPr lang="de-DE" dirty="0" smtClean="0"/>
              <a:t> </a:t>
            </a:r>
            <a:r>
              <a:rPr lang="de-DE" dirty="0" err="1" smtClean="0"/>
              <a:t>automa-tically</a:t>
            </a:r>
            <a:r>
              <a:rPr lang="de-DE" dirty="0" smtClean="0"/>
              <a:t> in </a:t>
            </a:r>
            <a:r>
              <a:rPr lang="de-DE" dirty="0" err="1" smtClean="0"/>
              <a:t>near</a:t>
            </a:r>
            <a:r>
              <a:rPr lang="de-DE" dirty="0" smtClean="0"/>
              <a:t> real-time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Dashboard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JobScheduler Master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cluster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Agent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healthy</a:t>
            </a:r>
            <a:r>
              <a:rPr lang="de-DE" dirty="0" smtClean="0"/>
              <a:t> and </a:t>
            </a:r>
            <a:r>
              <a:rPr lang="de-DE" dirty="0" err="1" smtClean="0"/>
              <a:t>unhealthy</a:t>
            </a:r>
            <a:r>
              <a:rPr lang="de-DE" dirty="0" smtClean="0"/>
              <a:t> Agent Clusters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Dashboard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navigate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/>
              <a:t>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interest</a:t>
            </a:r>
            <a:r>
              <a:rPr lang="de-DE" dirty="0" smtClean="0"/>
              <a:t>, e.g. </a:t>
            </a:r>
            <a:r>
              <a:rPr lang="de-DE" dirty="0" err="1" smtClean="0"/>
              <a:t>failed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suspended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late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etc.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608" y="2416628"/>
            <a:ext cx="12201602" cy="7378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56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Visualization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Daily Plan: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(Gantt Chart)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err="1" smtClean="0"/>
              <a:t>Graphical</a:t>
            </a:r>
            <a:r>
              <a:rPr lang="de-DE" b="1" dirty="0" smtClean="0"/>
              <a:t> Daily Plan</a:t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Daily Plan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represented</a:t>
            </a:r>
            <a:r>
              <a:rPr lang="de-DE" dirty="0" smtClean="0"/>
              <a:t> in a Gantt </a:t>
            </a:r>
            <a:r>
              <a:rPr lang="de-DE" dirty="0" err="1" smtClean="0"/>
              <a:t>diagram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See at a </a:t>
            </a:r>
            <a:r>
              <a:rPr lang="de-DE" dirty="0" err="1" smtClean="0"/>
              <a:t>glance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running</a:t>
            </a:r>
            <a:r>
              <a:rPr lang="de-DE" dirty="0" smtClean="0"/>
              <a:t>,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queued</a:t>
            </a:r>
            <a:r>
              <a:rPr lang="de-DE" dirty="0" smtClean="0"/>
              <a:t>, </a:t>
            </a:r>
            <a:r>
              <a:rPr lang="de-DE" dirty="0" err="1" smtClean="0"/>
              <a:t>what</a:t>
            </a:r>
            <a:r>
              <a:rPr lang="de-DE" dirty="0" smtClean="0"/>
              <a:t> was </a:t>
            </a:r>
            <a:r>
              <a:rPr lang="de-DE" dirty="0" err="1" smtClean="0"/>
              <a:t>suspended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Color </a:t>
            </a:r>
            <a:r>
              <a:rPr lang="de-DE" dirty="0" err="1" smtClean="0"/>
              <a:t>coded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recognition</a:t>
            </a:r>
            <a:r>
              <a:rPr lang="de-DE" dirty="0" smtClean="0"/>
              <a:t> </a:t>
            </a:r>
            <a:r>
              <a:rPr lang="de-DE" dirty="0" err="1" smtClean="0"/>
              <a:t>rather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recall</a:t>
            </a:r>
            <a:endParaRPr lang="de-DE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322" y="2312126"/>
            <a:ext cx="12793385" cy="6495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5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Daily Plan: Calendar View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err="1"/>
              <a:t>Graphical</a:t>
            </a:r>
            <a:r>
              <a:rPr lang="de-DE" b="1" dirty="0"/>
              <a:t> </a:t>
            </a:r>
            <a:r>
              <a:rPr lang="de-DE" b="1" dirty="0" err="1" smtClean="0"/>
              <a:t>Calendar</a:t>
            </a:r>
            <a:r>
              <a:rPr lang="de-DE" b="1" dirty="0" smtClean="0"/>
              <a:t> View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calendar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check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dates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daily</a:t>
            </a:r>
            <a:r>
              <a:rPr lang="de-DE" dirty="0" smtClean="0"/>
              <a:t> plan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updated</a:t>
            </a:r>
            <a:r>
              <a:rPr lang="de-DE" dirty="0" smtClean="0"/>
              <a:t>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reflect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times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calendar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a </a:t>
            </a:r>
            <a:r>
              <a:rPr lang="de-DE" dirty="0" err="1" smtClean="0"/>
              <a:t>preview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forth-coming</a:t>
            </a:r>
            <a:r>
              <a:rPr lang="de-DE" dirty="0" smtClean="0"/>
              <a:t> </a:t>
            </a:r>
            <a:r>
              <a:rPr lang="de-DE" dirty="0" err="1" smtClean="0"/>
              <a:t>days</a:t>
            </a:r>
            <a:r>
              <a:rPr lang="de-DE" dirty="0" smtClean="0"/>
              <a:t> and </a:t>
            </a:r>
            <a:r>
              <a:rPr lang="de-DE" dirty="0" err="1" smtClean="0"/>
              <a:t>months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530" y="2442754"/>
            <a:ext cx="12270833" cy="679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9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Card View: Quick Overview of Objects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Card View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/>
              <a:t>graphical</a:t>
            </a:r>
            <a:r>
              <a:rPr lang="de-DE" dirty="0"/>
              <a:t> </a:t>
            </a:r>
            <a:r>
              <a:rPr lang="de-DE" dirty="0" err="1" smtClean="0"/>
              <a:t>card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a </a:t>
            </a:r>
            <a:r>
              <a:rPr lang="de-DE" dirty="0" err="1" smtClean="0"/>
              <a:t>comprehensive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r>
              <a:rPr lang="de-DE" dirty="0" smtClean="0"/>
              <a:t> and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frequently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Cards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frequently</a:t>
            </a:r>
            <a:r>
              <a:rPr lang="de-DE" dirty="0" smtClean="0"/>
              <a:t> </a:t>
            </a:r>
            <a:r>
              <a:rPr lang="de-DE" dirty="0" err="1" smtClean="0"/>
              <a:t>offered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r>
              <a:rPr lang="de-DE" dirty="0" smtClean="0"/>
              <a:t> on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Additional </a:t>
            </a:r>
            <a:r>
              <a:rPr lang="de-DE" dirty="0" err="1" smtClean="0"/>
              <a:t>operations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menues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095" y="2045775"/>
            <a:ext cx="12803190" cy="669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89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smtClean="0"/>
              <a:t>View (1/3): </a:t>
            </a:r>
            <a:r>
              <a:rPr lang="de-DE" dirty="0" smtClean="0"/>
              <a:t>Job Chains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Table </a:t>
            </a:r>
            <a:r>
              <a:rPr lang="de-DE" b="1" dirty="0" smtClean="0"/>
              <a:t>View: Job Chains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table</a:t>
            </a:r>
            <a:r>
              <a:rPr lang="de-DE" dirty="0" smtClean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a </a:t>
            </a:r>
            <a:r>
              <a:rPr lang="de-DE" dirty="0" err="1" smtClean="0"/>
              <a:t>concise</a:t>
            </a:r>
            <a:r>
              <a:rPr lang="de-DE" dirty="0" smtClean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r>
              <a:rPr lang="de-DE" dirty="0" smtClean="0"/>
              <a:t>, </a:t>
            </a:r>
            <a:r>
              <a:rPr lang="de-DE" dirty="0" err="1" smtClean="0"/>
              <a:t>jobs</a:t>
            </a:r>
            <a:r>
              <a:rPr lang="de-DE" dirty="0" smtClean="0"/>
              <a:t>,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tasks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Operations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menues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visible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table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r>
              <a:rPr lang="de-DE" dirty="0" smtClean="0"/>
              <a:t> </a:t>
            </a:r>
            <a:r>
              <a:rPr lang="de-DE" dirty="0" err="1" smtClean="0"/>
              <a:t>purposes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updated</a:t>
            </a:r>
            <a:r>
              <a:rPr lang="de-DE" dirty="0" smtClean="0"/>
              <a:t>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tasks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r>
              <a:rPr lang="de-DE" dirty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completed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726" y="2153916"/>
            <a:ext cx="12860234" cy="66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3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Table </a:t>
            </a:r>
            <a:r>
              <a:rPr lang="en-US" dirty="0" smtClean="0"/>
              <a:t>View (2/3): </a:t>
            </a:r>
            <a:r>
              <a:rPr lang="en-US" dirty="0" smtClean="0"/>
              <a:t>Job Chain Details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/>
              <a:t>Table </a:t>
            </a:r>
            <a:r>
              <a:rPr lang="de-DE" b="1" dirty="0" smtClean="0"/>
              <a:t>View </a:t>
            </a:r>
            <a:r>
              <a:rPr lang="de-DE" b="1" dirty="0" err="1" smtClean="0"/>
              <a:t>for</a:t>
            </a:r>
            <a:r>
              <a:rPr lang="de-DE" b="1" dirty="0" smtClean="0"/>
              <a:t> Details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table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r>
              <a:rPr lang="de-DE" dirty="0" smtClean="0"/>
              <a:t> </a:t>
            </a:r>
            <a:r>
              <a:rPr lang="de-DE" dirty="0" err="1" smtClean="0"/>
              <a:t>purposes</a:t>
            </a:r>
            <a:r>
              <a:rPr lang="de-DE" dirty="0" smtClean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updated</a:t>
            </a:r>
            <a:r>
              <a:rPr lang="de-DE" dirty="0"/>
              <a:t> </a:t>
            </a:r>
            <a:r>
              <a:rPr lang="de-DE" dirty="0" err="1"/>
              <a:t>automatically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tasks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and </a:t>
            </a:r>
            <a:r>
              <a:rPr lang="de-DE" dirty="0" err="1"/>
              <a:t>completed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478" y="2299063"/>
            <a:ext cx="12303597" cy="631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43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r>
              <a:rPr lang="en-US" dirty="0" smtClean="0"/>
              <a:t>Motivation for the JOC Cockpit</a:t>
            </a:r>
          </a:p>
          <a:p>
            <a:pPr marL="730214" lvl="1" indent="-514350"/>
            <a:r>
              <a:rPr lang="de-DE" dirty="0" err="1" smtClean="0"/>
              <a:t>Pain</a:t>
            </a:r>
            <a:r>
              <a:rPr lang="de-DE" dirty="0" smtClean="0"/>
              <a:t> Points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classic JOC and JID</a:t>
            </a:r>
          </a:p>
          <a:p>
            <a:pPr marL="730214" lvl="1" indent="-514350"/>
            <a:r>
              <a:rPr lang="de-DE" dirty="0" err="1" smtClean="0"/>
              <a:t>Completely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User Experience</a:t>
            </a:r>
          </a:p>
          <a:p>
            <a:pPr marL="730214" lvl="1" indent="-514350"/>
            <a:endParaRPr lang="de-DE" sz="600" dirty="0"/>
          </a:p>
          <a:p>
            <a:r>
              <a:rPr lang="de-DE" dirty="0" smtClean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 smtClean="0"/>
          </a:p>
          <a:p>
            <a:r>
              <a:rPr lang="de-DE" dirty="0" smtClean="0"/>
              <a:t>JOC Cockpit Security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</a:t>
            </a:r>
            <a:r>
              <a:rPr lang="de-DE" dirty="0" err="1"/>
              <a:t>Visualization</a:t>
            </a:r>
            <a:r>
              <a:rPr lang="de-DE" dirty="0" smtClean="0"/>
              <a:t>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Interaction Features</a:t>
            </a:r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</a:t>
            </a:r>
            <a:r>
              <a:rPr lang="de-DE" dirty="0"/>
              <a:t> </a:t>
            </a:r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2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smtClean="0"/>
              <a:t>View (3/3): </a:t>
            </a:r>
            <a:r>
              <a:rPr lang="de-DE" dirty="0" smtClean="0"/>
              <a:t>Orders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Table View: Orders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table view shows a concise list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/>
              <a:t>important information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status of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smtClean="0"/>
              <a:t>is visible together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time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Operations </a:t>
            </a:r>
            <a:r>
              <a:rPr lang="de-DE" dirty="0" smtClean="0"/>
              <a:t>such as </a:t>
            </a:r>
            <a:r>
              <a:rPr lang="de-DE" i="1" dirty="0" smtClean="0"/>
              <a:t>Start Order A</a:t>
            </a:r>
            <a:r>
              <a:rPr lang="de-DE" dirty="0" smtClean="0"/>
              <a:t>t and </a:t>
            </a:r>
            <a:r>
              <a:rPr lang="de-DE" i="1" dirty="0" smtClean="0"/>
              <a:t>Set </a:t>
            </a:r>
            <a:r>
              <a:rPr lang="de-DE" i="1" dirty="0" smtClean="0"/>
              <a:t>Run-time</a:t>
            </a:r>
            <a:r>
              <a:rPr lang="de-DE" dirty="0" smtClean="0"/>
              <a:t> </a:t>
            </a:r>
            <a:r>
              <a:rPr lang="de-DE" dirty="0" smtClean="0"/>
              <a:t>are </a:t>
            </a:r>
            <a:r>
              <a:rPr lang="de-DE" dirty="0"/>
              <a:t>available by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 smtClean="0"/>
              <a:t>menues</a:t>
            </a:r>
            <a:r>
              <a:rPr lang="de-DE" dirty="0" smtClean="0"/>
              <a:t> </a:t>
            </a:r>
            <a:r>
              <a:rPr lang="de-DE" dirty="0"/>
              <a:t>for all visible objects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table view can be used for monitoring purposes as the view is updated automatically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</a:t>
            </a:r>
            <a:r>
              <a:rPr lang="de-DE" dirty="0" smtClean="0"/>
              <a:t>started </a:t>
            </a:r>
            <a:r>
              <a:rPr lang="de-DE" dirty="0"/>
              <a:t>and </a:t>
            </a:r>
            <a:r>
              <a:rPr lang="de-DE" dirty="0" smtClean="0"/>
              <a:t>completed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view also shows information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last </a:t>
            </a:r>
            <a:r>
              <a:rPr lang="de-DE" dirty="0" smtClean="0"/>
              <a:t>30 </a:t>
            </a:r>
            <a:r>
              <a:rPr lang="de-DE" dirty="0" err="1" smtClean="0"/>
              <a:t>executions</a:t>
            </a:r>
            <a:r>
              <a:rPr lang="de-DE" dirty="0" smtClean="0"/>
              <a:t> </a:t>
            </a:r>
            <a:r>
              <a:rPr lang="de-DE" dirty="0" smtClean="0"/>
              <a:t>of the </a:t>
            </a:r>
            <a:r>
              <a:rPr lang="de-DE" dirty="0" err="1" smtClean="0"/>
              <a:t>selected</a:t>
            </a:r>
            <a:r>
              <a:rPr lang="de-DE" dirty="0" smtClean="0"/>
              <a:t> </a:t>
            </a:r>
            <a:r>
              <a:rPr lang="de-DE" dirty="0" err="1" smtClean="0"/>
              <a:t>order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683" y="2076773"/>
            <a:ext cx="12599444" cy="713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330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Graphical</a:t>
            </a:r>
            <a:r>
              <a:rPr lang="de-DE" dirty="0" smtClean="0"/>
              <a:t> View: Flow Charts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err="1" smtClean="0"/>
              <a:t>Graphical</a:t>
            </a:r>
            <a:r>
              <a:rPr lang="de-DE" b="1" dirty="0" smtClean="0"/>
              <a:t> Flow Chart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smtClean="0"/>
              <a:t>a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smtClean="0"/>
              <a:t>in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Typical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patterns</a:t>
            </a:r>
            <a:r>
              <a:rPr lang="de-DE" dirty="0" smtClean="0"/>
              <a:t> such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split</a:t>
            </a:r>
            <a:r>
              <a:rPr lang="de-DE" dirty="0" smtClean="0"/>
              <a:t> &amp; </a:t>
            </a:r>
            <a:r>
              <a:rPr lang="de-DE" dirty="0" err="1" smtClean="0"/>
              <a:t>sync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zoom-in and zoom-out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applicable</a:t>
            </a:r>
            <a:r>
              <a:rPr lang="de-DE" dirty="0" smtClean="0"/>
              <a:t> </a:t>
            </a:r>
            <a:r>
              <a:rPr lang="de-DE" dirty="0" err="1"/>
              <a:t>operations</a:t>
            </a:r>
            <a:r>
              <a:rPr lang="de-DE" dirty="0"/>
              <a:t> </a:t>
            </a:r>
            <a:r>
              <a:rPr lang="de-DE" dirty="0" smtClean="0"/>
              <a:t>on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, e.g.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purposes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updated</a:t>
            </a:r>
            <a:r>
              <a:rPr lang="de-DE" dirty="0"/>
              <a:t> </a:t>
            </a:r>
            <a:r>
              <a:rPr lang="de-DE" dirty="0" err="1"/>
              <a:t>automatically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tasks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and </a:t>
            </a:r>
            <a:r>
              <a:rPr lang="de-DE" dirty="0" err="1" smtClean="0"/>
              <a:t>completed</a:t>
            </a:r>
            <a:endParaRPr lang="de-D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09" y="2390503"/>
            <a:ext cx="12471345" cy="626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36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Resources View: </a:t>
            </a:r>
            <a:r>
              <a:rPr lang="de-DE" dirty="0" err="1" smtClean="0"/>
              <a:t>Agents</a:t>
            </a:r>
            <a:r>
              <a:rPr lang="de-DE" dirty="0" smtClean="0"/>
              <a:t>, Locks, </a:t>
            </a:r>
            <a:r>
              <a:rPr lang="de-DE" dirty="0" err="1" smtClean="0"/>
              <a:t>Schedules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Resources View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and </a:t>
            </a:r>
            <a:r>
              <a:rPr lang="de-DE" dirty="0" err="1" smtClean="0"/>
              <a:t>availability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Resources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on remote </a:t>
            </a:r>
            <a:r>
              <a:rPr lang="de-DE" dirty="0" err="1" smtClean="0"/>
              <a:t>hosts</a:t>
            </a:r>
            <a:r>
              <a:rPr lang="de-DE" dirty="0" smtClean="0"/>
              <a:t>, </a:t>
            </a:r>
            <a:r>
              <a:rPr lang="de-DE" dirty="0" err="1" smtClean="0"/>
              <a:t>locks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/>
              <a:t> </a:t>
            </a:r>
            <a:r>
              <a:rPr lang="de-DE" dirty="0" err="1" smtClean="0"/>
              <a:t>apply</a:t>
            </a:r>
            <a:r>
              <a:rPr lang="de-DE" dirty="0" smtClean="0"/>
              <a:t> mutual </a:t>
            </a:r>
            <a:r>
              <a:rPr lang="de-DE" dirty="0" err="1" smtClean="0"/>
              <a:t>exclusion</a:t>
            </a:r>
            <a:r>
              <a:rPr lang="de-DE" dirty="0" smtClean="0"/>
              <a:t> on </a:t>
            </a:r>
            <a:r>
              <a:rPr lang="de-DE" dirty="0" err="1" smtClean="0"/>
              <a:t>jobs</a:t>
            </a:r>
            <a:r>
              <a:rPr lang="de-DE" dirty="0" smtClean="0"/>
              <a:t> and </a:t>
            </a:r>
            <a:r>
              <a:rPr lang="de-DE" dirty="0" err="1" smtClean="0"/>
              <a:t>schedules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-times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a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Agent Clusters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partly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and </a:t>
            </a:r>
            <a:r>
              <a:rPr lang="de-DE" dirty="0" err="1" smtClean="0"/>
              <a:t>partly</a:t>
            </a:r>
            <a:r>
              <a:rPr lang="de-DE" dirty="0" smtClean="0"/>
              <a:t> </a:t>
            </a:r>
            <a:r>
              <a:rPr lang="de-DE" dirty="0" err="1" smtClean="0"/>
              <a:t>unavailable</a:t>
            </a:r>
            <a:r>
              <a:rPr lang="de-DE" dirty="0" smtClean="0"/>
              <a:t> 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710" y="2313660"/>
            <a:ext cx="12875685" cy="66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26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Motivation for the JOC Cockpit</a:t>
            </a:r>
            <a:endParaRPr lang="en-US" sz="600" dirty="0"/>
          </a:p>
          <a:p>
            <a:endParaRPr lang="en-US" sz="600" dirty="0"/>
          </a:p>
          <a:p>
            <a:r>
              <a:rPr lang="de-DE" dirty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/>
          </a:p>
          <a:p>
            <a:r>
              <a:rPr lang="de-DE" dirty="0"/>
              <a:t>JOC Cockpit </a:t>
            </a:r>
            <a:r>
              <a:rPr lang="de-DE" dirty="0" smtClean="0"/>
              <a:t>Security Features</a:t>
            </a:r>
            <a:endParaRPr lang="de-DE" sz="3200" dirty="0" smtClean="0"/>
          </a:p>
          <a:p>
            <a:pPr lvl="1"/>
            <a:endParaRPr lang="en-US" sz="600" dirty="0" smtClean="0"/>
          </a:p>
          <a:p>
            <a:r>
              <a:rPr lang="en-US" dirty="0" smtClean="0"/>
              <a:t>JOC Cockpit Visualization Features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Interaction Features</a:t>
            </a:r>
          </a:p>
          <a:p>
            <a:pPr lvl="1"/>
            <a:r>
              <a:rPr lang="en-US" dirty="0" smtClean="0"/>
              <a:t>Manage related Objects</a:t>
            </a:r>
            <a:endParaRPr lang="en-US" dirty="0"/>
          </a:p>
          <a:p>
            <a:pPr lvl="1"/>
            <a:r>
              <a:rPr lang="en-US" dirty="0" smtClean="0"/>
              <a:t>Query the Order History</a:t>
            </a:r>
          </a:p>
          <a:p>
            <a:pPr lvl="1"/>
            <a:r>
              <a:rPr lang="en-US" dirty="0" smtClean="0"/>
              <a:t>Perform Bulk Operations</a:t>
            </a:r>
          </a:p>
          <a:p>
            <a:pPr lvl="1"/>
            <a:r>
              <a:rPr lang="en-US" dirty="0" smtClean="0"/>
              <a:t>Adding Orders on-the-fly</a:t>
            </a:r>
          </a:p>
          <a:p>
            <a:pPr lvl="1"/>
            <a:r>
              <a:rPr lang="en-US" dirty="0" smtClean="0"/>
              <a:t>Advanced Filtering and Customizations</a:t>
            </a:r>
          </a:p>
          <a:p>
            <a:pPr lvl="1"/>
            <a:endParaRPr lang="de-CH" sz="1400" dirty="0" smtClean="0"/>
          </a:p>
          <a:p>
            <a:pPr lvl="1"/>
            <a:endParaRPr lang="de-CH" sz="600" dirty="0" smtClean="0"/>
          </a:p>
          <a:p>
            <a:pPr lvl="1"/>
            <a:endParaRPr lang="de-DE" sz="600" dirty="0"/>
          </a:p>
          <a:p>
            <a:pPr marL="0" indent="0">
              <a:buNone/>
            </a:pPr>
            <a:endParaRPr lang="de-DE" sz="600" dirty="0"/>
          </a:p>
          <a:p>
            <a:pPr lvl="1"/>
            <a:endParaRPr lang="de-DE" sz="18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7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Manage related Objects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Inhaltsplatzhalter 32"/>
          <p:cNvSpPr>
            <a:spLocks noGrp="1"/>
          </p:cNvSpPr>
          <p:nvPr>
            <p:ph sz="quarter" idx="15"/>
          </p:nvPr>
        </p:nvSpPr>
        <p:spPr>
          <a:xfrm>
            <a:off x="352511" y="2411543"/>
            <a:ext cx="2679700" cy="8001000"/>
          </a:xfrm>
        </p:spPr>
        <p:txBody>
          <a:bodyPr/>
          <a:lstStyle/>
          <a:p>
            <a:r>
              <a:rPr lang="de-DE" b="1" dirty="0" smtClean="0"/>
              <a:t>Interaction Features</a:t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Users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navigate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/>
              <a:t> </a:t>
            </a:r>
            <a:r>
              <a:rPr lang="de-DE" dirty="0" err="1" smtClean="0"/>
              <a:t>related</a:t>
            </a:r>
            <a:r>
              <a:rPr lang="de-DE" dirty="0" smtClean="0"/>
              <a:t> JobScheduler </a:t>
            </a:r>
            <a:r>
              <a:rPr lang="de-DE" dirty="0" err="1" smtClean="0"/>
              <a:t>objects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Example</a:t>
            </a:r>
            <a:r>
              <a:rPr lang="de-DE" dirty="0" smtClean="0"/>
              <a:t> 1: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see</a:t>
            </a:r>
            <a:r>
              <a:rPr lang="de-DE" dirty="0" smtClean="0"/>
              <a:t> a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triggers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smtClean="0"/>
              <a:t>2: A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sees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not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successfully</a:t>
            </a:r>
            <a:r>
              <a:rPr lang="de-DE" dirty="0" smtClean="0"/>
              <a:t> and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check out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smtClean="0"/>
              <a:t>JobScheduler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scheduled</a:t>
            </a:r>
            <a:endParaRPr lang="de-DE" dirty="0"/>
          </a:p>
          <a:p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455" y="2259874"/>
            <a:ext cx="12479635" cy="626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03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Query </a:t>
            </a:r>
            <a:r>
              <a:rPr lang="de-DE" dirty="0" err="1" smtClean="0"/>
              <a:t>the</a:t>
            </a:r>
            <a:r>
              <a:rPr lang="de-DE" dirty="0" smtClean="0"/>
              <a:t> Order </a:t>
            </a:r>
            <a:r>
              <a:rPr lang="de-DE" dirty="0" err="1" smtClean="0"/>
              <a:t>History</a:t>
            </a:r>
            <a:endParaRPr lang="en-US" dirty="0"/>
          </a:p>
        </p:txBody>
      </p:sp>
      <p:sp>
        <p:nvSpPr>
          <p:cNvPr id="10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Order </a:t>
            </a:r>
            <a:r>
              <a:rPr lang="de-DE" b="1" dirty="0" err="1" smtClean="0"/>
              <a:t>History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example shows the filtering for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History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An </a:t>
            </a:r>
            <a:r>
              <a:rPr lang="de-DE" dirty="0" err="1" smtClean="0"/>
              <a:t>Advanced</a:t>
            </a:r>
            <a:r>
              <a:rPr lang="de-DE" dirty="0" smtClean="0"/>
              <a:t> Search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granular </a:t>
            </a:r>
            <a:r>
              <a:rPr lang="de-DE" dirty="0" err="1" smtClean="0"/>
              <a:t>search</a:t>
            </a:r>
            <a:r>
              <a:rPr lang="de-DE" dirty="0" smtClean="0"/>
              <a:t> </a:t>
            </a:r>
            <a:r>
              <a:rPr lang="de-DE" dirty="0" err="1" smtClean="0"/>
              <a:t>criteria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Time ranges can be specified</a:t>
            </a:r>
            <a:r>
              <a:rPr lang="de-DE" dirty="0"/>
              <a:t> </a:t>
            </a:r>
            <a:r>
              <a:rPr lang="de-DE" dirty="0" smtClean="0"/>
              <a:t>as well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orders</a:t>
            </a:r>
            <a:r>
              <a:rPr lang="de-DE" dirty="0" smtClean="0"/>
              <a:t> </a:t>
            </a:r>
            <a:r>
              <a:rPr lang="de-DE" dirty="0" smtClean="0"/>
              <a:t>being selected for granular filtering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smtClean="0"/>
              <a:t>Search </a:t>
            </a:r>
            <a:r>
              <a:rPr lang="de-DE" dirty="0" err="1" smtClean="0"/>
              <a:t>helps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quickly</a:t>
            </a:r>
            <a:r>
              <a:rPr lang="de-DE" dirty="0" smtClean="0"/>
              <a:t> find </a:t>
            </a:r>
            <a:r>
              <a:rPr lang="de-DE" dirty="0" err="1" smtClean="0"/>
              <a:t>history</a:t>
            </a:r>
            <a:r>
              <a:rPr lang="de-DE" dirty="0" smtClean="0"/>
              <a:t> </a:t>
            </a:r>
            <a:r>
              <a:rPr lang="de-DE" dirty="0" smtClean="0"/>
              <a:t>information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orders</a:t>
            </a:r>
            <a:r>
              <a:rPr lang="de-DE" dirty="0" smtClean="0"/>
              <a:t> </a:t>
            </a:r>
            <a:r>
              <a:rPr lang="de-DE" dirty="0" smtClean="0"/>
              <a:t>over a time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search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, </a:t>
            </a:r>
            <a:r>
              <a:rPr lang="de-DE" dirty="0" smtClean="0"/>
              <a:t>e.g.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 </a:t>
            </a:r>
            <a:r>
              <a:rPr lang="de-DE" dirty="0" smtClean="0"/>
              <a:t>all </a:t>
            </a:r>
            <a:r>
              <a:rPr lang="de-DE" dirty="0" err="1" smtClean="0"/>
              <a:t>successful</a:t>
            </a:r>
            <a:r>
              <a:rPr lang="de-DE" dirty="0" smtClean="0"/>
              <a:t> </a:t>
            </a:r>
            <a:r>
              <a:rPr lang="de-DE" dirty="0" err="1" smtClean="0"/>
              <a:t>executions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smtClean="0"/>
              <a:t>a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, e.g.  </a:t>
            </a:r>
            <a:r>
              <a:rPr lang="de-DE" i="1" dirty="0" err="1" smtClean="0"/>
              <a:t>examples</a:t>
            </a:r>
            <a:r>
              <a:rPr lang="de-DE" i="1" dirty="0" smtClean="0"/>
              <a:t>/01_JobChainShellJobs/01_JobChainA </a:t>
            </a:r>
            <a:r>
              <a:rPr lang="de-DE" i="1" dirty="0" smtClean="0"/>
              <a:t>, </a:t>
            </a:r>
            <a:r>
              <a:rPr lang="de-DE" dirty="0" smtClean="0"/>
              <a:t>between a time range</a:t>
            </a:r>
            <a:endParaRPr lang="de-DE" i="1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997" y="2513927"/>
            <a:ext cx="12924000" cy="6709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0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Perform</a:t>
            </a:r>
            <a:r>
              <a:rPr lang="de-DE" dirty="0" smtClean="0"/>
              <a:t> </a:t>
            </a:r>
            <a:r>
              <a:rPr lang="de-DE" dirty="0" err="1" smtClean="0"/>
              <a:t>Bulk</a:t>
            </a:r>
            <a:r>
              <a:rPr lang="de-DE" dirty="0" smtClean="0"/>
              <a:t> </a:t>
            </a:r>
            <a:r>
              <a:rPr lang="de-DE" dirty="0" smtClean="0"/>
              <a:t>Operations</a:t>
            </a:r>
            <a:endParaRPr lang="en-US" dirty="0"/>
          </a:p>
        </p:txBody>
      </p:sp>
      <p:sp>
        <p:nvSpPr>
          <p:cNvPr id="10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Bulk Operations</a:t>
            </a:r>
            <a:br>
              <a:rPr lang="de-DE" b="1" dirty="0" smtClean="0"/>
            </a:b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JOC Cockpit </a:t>
            </a:r>
            <a:r>
              <a:rPr lang="de-DE" dirty="0" err="1" smtClean="0"/>
              <a:t>offers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/>
              <a:t>capability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perfor-ming</a:t>
            </a:r>
            <a:r>
              <a:rPr lang="de-DE" dirty="0" smtClean="0"/>
              <a:t> </a:t>
            </a:r>
            <a:r>
              <a:rPr lang="de-DE" dirty="0" err="1" smtClean="0"/>
              <a:t>bulk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r>
              <a:rPr lang="de-DE" dirty="0" smtClean="0"/>
              <a:t> </a:t>
            </a:r>
            <a:r>
              <a:rPr lang="de-DE" dirty="0" smtClean="0"/>
              <a:t>on two or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smtClean="0"/>
              <a:t>Bulk Operations 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performed</a:t>
            </a:r>
            <a:r>
              <a:rPr lang="de-DE" dirty="0" smtClean="0"/>
              <a:t> </a:t>
            </a:r>
            <a:r>
              <a:rPr lang="de-DE" dirty="0" smtClean="0"/>
              <a:t>on </a:t>
            </a:r>
            <a:r>
              <a:rPr lang="de-DE" dirty="0" smtClean="0"/>
              <a:t>a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  <a:r>
              <a:rPr lang="de-DE" dirty="0" smtClean="0"/>
              <a:t>of objects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smtClean="0"/>
              <a:t>status, e.g.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</a:t>
            </a:r>
            <a:r>
              <a:rPr lang="de-DE" dirty="0" smtClean="0"/>
              <a:t>in </a:t>
            </a:r>
            <a:r>
              <a:rPr lang="de-DE" dirty="0" err="1" smtClean="0"/>
              <a:t>processing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, </a:t>
            </a:r>
            <a:r>
              <a:rPr lang="de-DE" dirty="0" err="1" smtClean="0"/>
              <a:t>pending</a:t>
            </a:r>
            <a:r>
              <a:rPr lang="de-DE" dirty="0" smtClean="0"/>
              <a:t> and </a:t>
            </a:r>
            <a:r>
              <a:rPr lang="de-DE" dirty="0" err="1" smtClean="0"/>
              <a:t>suspended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selected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192" y="2263291"/>
            <a:ext cx="12657567" cy="734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02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Adding</a:t>
            </a:r>
            <a:r>
              <a:rPr lang="de-DE" dirty="0" smtClean="0"/>
              <a:t> Orders 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r>
              <a:rPr lang="de-DE" dirty="0" smtClean="0"/>
              <a:t> (1/2)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 smtClean="0"/>
              <a:t>Adding</a:t>
            </a:r>
            <a:r>
              <a:rPr lang="de-DE" b="1" dirty="0" smtClean="0"/>
              <a:t> Orders</a:t>
            </a:r>
            <a:r>
              <a:rPr lang="de-DE" b="1" dirty="0"/>
              <a:t/>
            </a:r>
            <a:br>
              <a:rPr lang="de-DE" b="1" dirty="0"/>
            </a:b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endParaRPr lang="de-D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71" y="2433960"/>
            <a:ext cx="12181839" cy="610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3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Adding</a:t>
            </a:r>
            <a:r>
              <a:rPr lang="de-DE" dirty="0" smtClean="0"/>
              <a:t> Orders 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r>
              <a:rPr lang="de-DE" dirty="0" smtClean="0"/>
              <a:t> (2/2)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/>
              <a:t>Adding</a:t>
            </a:r>
            <a:r>
              <a:rPr lang="de-DE" b="1" dirty="0"/>
              <a:t> Orders</a:t>
            </a:r>
            <a:br>
              <a:rPr lang="de-DE" b="1" dirty="0"/>
            </a:b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adding</a:t>
            </a:r>
            <a:r>
              <a:rPr lang="de-DE" dirty="0" smtClean="0"/>
              <a:t> an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a </a:t>
            </a:r>
            <a:r>
              <a:rPr lang="de-DE" dirty="0" err="1" smtClean="0"/>
              <a:t>pop-up</a:t>
            </a:r>
            <a:r>
              <a:rPr lang="de-DE" dirty="0" smtClean="0"/>
              <a:t> </a:t>
            </a:r>
            <a:r>
              <a:rPr lang="de-DE" dirty="0" err="1" smtClean="0"/>
              <a:t>window</a:t>
            </a:r>
            <a:r>
              <a:rPr lang="de-DE" dirty="0" smtClean="0"/>
              <a:t> </a:t>
            </a:r>
            <a:r>
              <a:rPr lang="de-DE" dirty="0" err="1" smtClean="0"/>
              <a:t>appears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r>
              <a:rPr lang="de-DE" dirty="0" smtClean="0"/>
              <a:t> </a:t>
            </a:r>
            <a:r>
              <a:rPr lang="de-DE" dirty="0" err="1" smtClean="0"/>
              <a:t>window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all </a:t>
            </a:r>
            <a:r>
              <a:rPr lang="de-DE" dirty="0" err="1" smtClean="0"/>
              <a:t>views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allow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endParaRPr lang="de-DE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410" y="2386993"/>
            <a:ext cx="12064411" cy="584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7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Filtering</a:t>
            </a:r>
            <a:r>
              <a:rPr lang="de-DE" dirty="0" smtClean="0"/>
              <a:t> and </a:t>
            </a:r>
            <a:r>
              <a:rPr lang="de-DE" dirty="0" err="1" smtClean="0"/>
              <a:t>Customizations</a:t>
            </a:r>
            <a:endParaRPr lang="en-US" dirty="0"/>
          </a:p>
        </p:txBody>
      </p:sp>
      <p:sp>
        <p:nvSpPr>
          <p:cNvPr id="10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 smtClean="0"/>
              <a:t>Advanced</a:t>
            </a:r>
            <a:r>
              <a:rPr lang="de-DE" b="1" dirty="0" smtClean="0"/>
              <a:t> </a:t>
            </a:r>
            <a:r>
              <a:rPr lang="de-DE" b="1" dirty="0" err="1" smtClean="0"/>
              <a:t>Filtering</a:t>
            </a:r>
            <a:r>
              <a:rPr lang="de-DE" b="1" dirty="0" smtClean="0"/>
              <a:t> and </a:t>
            </a:r>
            <a:r>
              <a:rPr lang="de-DE" b="1" dirty="0" err="1" smtClean="0"/>
              <a:t>Customizations</a:t>
            </a:r>
            <a:r>
              <a:rPr lang="de-DE" b="1" dirty="0" smtClean="0"/>
              <a:t/>
            </a:r>
            <a:br>
              <a:rPr lang="de-DE" b="1" dirty="0" smtClean="0"/>
            </a:b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example shows the Customization for the Order History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folders are being selected for granular filtering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Customizations</a:t>
            </a:r>
            <a:r>
              <a:rPr lang="de-DE" dirty="0" smtClean="0"/>
              <a:t> </a:t>
            </a:r>
            <a:r>
              <a:rPr lang="de-DE" dirty="0"/>
              <a:t>help </a:t>
            </a:r>
            <a:r>
              <a:rPr lang="de-DE" dirty="0" smtClean="0"/>
              <a:t>to create customized work views for individuals or a </a:t>
            </a:r>
            <a:r>
              <a:rPr lang="de-DE" dirty="0" err="1" smtClean="0"/>
              <a:t>team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Customizations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shared</a:t>
            </a:r>
            <a:r>
              <a:rPr lang="de-DE" dirty="0" smtClean="0"/>
              <a:t> </a:t>
            </a:r>
            <a:r>
              <a:rPr lang="de-DE" dirty="0" err="1" smtClean="0"/>
              <a:t>across</a:t>
            </a:r>
            <a:r>
              <a:rPr lang="de-DE" dirty="0" smtClean="0"/>
              <a:t> </a:t>
            </a:r>
            <a:r>
              <a:rPr lang="de-DE" dirty="0" err="1" smtClean="0"/>
              <a:t>teams</a:t>
            </a:r>
            <a:endParaRPr lang="de-DE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17" y="2442754"/>
            <a:ext cx="12586155" cy="6635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77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JOC Cockpit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Motivation: Pain Points with the classic JOC and JID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2"/>
          <p:cNvSpPr txBox="1"/>
          <p:nvPr/>
        </p:nvSpPr>
        <p:spPr>
          <a:xfrm>
            <a:off x="3327816" y="2423701"/>
            <a:ext cx="12366885" cy="77251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Architecture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JOC </a:t>
            </a:r>
            <a:r>
              <a:rPr lang="de-CH" sz="2800" dirty="0" err="1" smtClean="0">
                <a:latin typeface="+mj-lt"/>
              </a:rPr>
              <a:t>ships</a:t>
            </a:r>
            <a:r>
              <a:rPr lang="de-CH" sz="2800" dirty="0" smtClean="0">
                <a:latin typeface="+mj-lt"/>
              </a:rPr>
              <a:t> on top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a Master and </a:t>
            </a:r>
            <a:r>
              <a:rPr lang="de-CH" sz="2800" dirty="0" err="1" smtClean="0">
                <a:latin typeface="+mj-lt"/>
              </a:rPr>
              <a:t>is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restricted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control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that</a:t>
            </a:r>
            <a:r>
              <a:rPr lang="de-CH" sz="2800" dirty="0" smtClean="0">
                <a:latin typeface="+mj-lt"/>
              </a:rPr>
              <a:t> Master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Separate </a:t>
            </a:r>
            <a:r>
              <a:rPr lang="de-CH" sz="2800" dirty="0" err="1" smtClean="0">
                <a:latin typeface="+mj-lt"/>
              </a:rPr>
              <a:t>components</a:t>
            </a:r>
            <a:r>
              <a:rPr lang="de-CH" sz="2800" dirty="0" smtClean="0">
                <a:latin typeface="+mj-lt"/>
              </a:rPr>
              <a:t> JOC and JID </a:t>
            </a:r>
            <a:r>
              <a:rPr lang="de-CH" sz="2800" dirty="0" err="1" smtClean="0">
                <a:latin typeface="+mj-lt"/>
              </a:rPr>
              <a:t>have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be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used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Information </a:t>
            </a:r>
            <a:r>
              <a:rPr lang="de-CH" sz="2800" dirty="0" err="1" smtClean="0">
                <a:latin typeface="+mj-lt"/>
              </a:rPr>
              <a:t>is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scattered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across</a:t>
            </a:r>
            <a:r>
              <a:rPr lang="de-CH" sz="2800" dirty="0" smtClean="0">
                <a:latin typeface="+mj-lt"/>
              </a:rPr>
              <a:t> different </a:t>
            </a:r>
            <a:r>
              <a:rPr lang="de-CH" sz="2800" dirty="0" err="1" smtClean="0">
                <a:latin typeface="+mj-lt"/>
              </a:rPr>
              <a:t>components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without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interaction</a:t>
            </a:r>
            <a:endParaRPr lang="de-CH" sz="20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/>
              <a:t>Security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/>
              <a:t>Limited </a:t>
            </a:r>
            <a:r>
              <a:rPr lang="de-CH" sz="2800" dirty="0" err="1"/>
              <a:t>capabilities</a:t>
            </a:r>
            <a:r>
              <a:rPr lang="de-CH" sz="2800" dirty="0"/>
              <a:t>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authentication</a:t>
            </a:r>
            <a:r>
              <a:rPr lang="de-CH" sz="2800" dirty="0"/>
              <a:t> 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/>
              <a:t>Missing</a:t>
            </a:r>
            <a:r>
              <a:rPr lang="de-CH" sz="2800" dirty="0"/>
              <a:t> </a:t>
            </a:r>
            <a:r>
              <a:rPr lang="de-CH" sz="2800" dirty="0" err="1"/>
              <a:t>authorization</a:t>
            </a:r>
            <a:r>
              <a:rPr lang="de-CH" sz="2800" dirty="0"/>
              <a:t>, </a:t>
            </a:r>
            <a:r>
              <a:rPr lang="de-CH" sz="2800" dirty="0" err="1"/>
              <a:t>missing</a:t>
            </a:r>
            <a:r>
              <a:rPr lang="de-CH" sz="2800" dirty="0"/>
              <a:t> </a:t>
            </a:r>
            <a:r>
              <a:rPr lang="de-CH" sz="2800" dirty="0" err="1" smtClean="0"/>
              <a:t>roles</a:t>
            </a:r>
            <a:endParaRPr lang="de-CH" sz="32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Navigation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Navigation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users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are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forced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switch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tabs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>
                <a:latin typeface="+mj-lt"/>
              </a:rPr>
              <a:t>Usability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consistent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information</a:t>
            </a:r>
            <a:r>
              <a:rPr lang="de-CH" sz="2800" dirty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available</a:t>
            </a:r>
            <a:endParaRPr lang="de-CH" sz="2000" dirty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Visualization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Presentation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textual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representation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graphical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representation</a:t>
            </a:r>
            <a:endParaRPr lang="de-CH" sz="2800" dirty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Consistency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system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status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overview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available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Design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modern design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graphical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controls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use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color</a:t>
            </a:r>
            <a:endParaRPr lang="de-CH" sz="28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Interaction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Missing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responsiveness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mobile </a:t>
            </a:r>
            <a:r>
              <a:rPr lang="de-CH" sz="2800" dirty="0" err="1" smtClean="0">
                <a:latin typeface="+mj-lt"/>
              </a:rPr>
              <a:t>devices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page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refresh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required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Options </a:t>
            </a:r>
            <a:r>
              <a:rPr lang="de-CH" sz="2800" dirty="0" err="1" smtClean="0">
                <a:latin typeface="+mj-lt"/>
              </a:rPr>
              <a:t>deeply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buried</a:t>
            </a:r>
            <a:r>
              <a:rPr lang="de-CH" sz="2800" dirty="0" smtClean="0">
                <a:latin typeface="+mj-lt"/>
              </a:rPr>
              <a:t> in </a:t>
            </a:r>
            <a:r>
              <a:rPr lang="de-CH" sz="2800" dirty="0" err="1" smtClean="0">
                <a:latin typeface="+mj-lt"/>
              </a:rPr>
              <a:t>context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menus</a:t>
            </a:r>
            <a:endParaRPr lang="de-CH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680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err="1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lang="de-DE" sz="2400" dirty="0">
              <a:solidFill>
                <a:prstClr val="black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indent="-342843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r>
              <a:rPr lang="de-DE" sz="6500" b="1" dirty="0" err="1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indent="-342843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indent="-342843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lang="de-DE" sz="23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endParaRPr lang="de-CH" sz="23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endParaRPr lang="de-DE" sz="23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30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JOC Cockpit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Motivation: </a:t>
            </a:r>
            <a:r>
              <a:rPr lang="en-US" dirty="0" err="1" smtClean="0"/>
              <a:t>Competely</a:t>
            </a:r>
            <a:r>
              <a:rPr lang="en-US" dirty="0" smtClean="0"/>
              <a:t> new User Experience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2"/>
          <p:cNvSpPr txBox="1"/>
          <p:nvPr/>
        </p:nvSpPr>
        <p:spPr>
          <a:xfrm>
            <a:off x="3327816" y="2423701"/>
            <a:ext cx="12366885" cy="77251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Architecture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Platform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agnostic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component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control</a:t>
            </a:r>
            <a:r>
              <a:rPr lang="de-CH" sz="2800" dirty="0" smtClean="0">
                <a:latin typeface="+mj-lt"/>
              </a:rPr>
              <a:t> a </a:t>
            </a:r>
            <a:r>
              <a:rPr lang="de-CH" sz="2800" dirty="0" err="1" smtClean="0">
                <a:latin typeface="+mj-lt"/>
              </a:rPr>
              <a:t>number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Master </a:t>
            </a:r>
            <a:r>
              <a:rPr lang="de-CH" sz="2800" dirty="0" err="1" smtClean="0">
                <a:latin typeface="+mj-lt"/>
              </a:rPr>
              <a:t>instances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Introduction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a </a:t>
            </a:r>
            <a:r>
              <a:rPr lang="de-CH" sz="2800" dirty="0" err="1" smtClean="0">
                <a:latin typeface="+mj-lt"/>
              </a:rPr>
              <a:t>RESTful</a:t>
            </a:r>
            <a:r>
              <a:rPr lang="de-CH" sz="2800" dirty="0" smtClean="0">
                <a:latin typeface="+mj-lt"/>
              </a:rPr>
              <a:t> Web Service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access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JobScheduler</a:t>
            </a: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/>
              <a:t>Security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/>
              <a:t>Role</a:t>
            </a:r>
            <a:r>
              <a:rPr lang="de-CH" sz="2800" dirty="0"/>
              <a:t> </a:t>
            </a:r>
            <a:r>
              <a:rPr lang="de-CH" sz="2800" dirty="0" err="1"/>
              <a:t>based</a:t>
            </a:r>
            <a:r>
              <a:rPr lang="de-CH" sz="2800" dirty="0"/>
              <a:t> </a:t>
            </a:r>
            <a:r>
              <a:rPr lang="de-CH" sz="2800" dirty="0" err="1"/>
              <a:t>authentication</a:t>
            </a:r>
            <a:r>
              <a:rPr lang="de-CH" sz="2800" dirty="0"/>
              <a:t> and </a:t>
            </a:r>
            <a:r>
              <a:rPr lang="de-CH" sz="2800" dirty="0" err="1"/>
              <a:t>authorization</a:t>
            </a:r>
            <a:r>
              <a:rPr lang="de-CH" sz="2800" dirty="0"/>
              <a:t> </a:t>
            </a:r>
            <a:r>
              <a:rPr lang="de-CH" sz="2800" dirty="0" err="1"/>
              <a:t>including</a:t>
            </a:r>
            <a:r>
              <a:rPr lang="de-CH" sz="2800" dirty="0"/>
              <a:t> LDAP </a:t>
            </a:r>
            <a:r>
              <a:rPr lang="de-CH" sz="2800" dirty="0" err="1" smtClean="0"/>
              <a:t>support</a:t>
            </a:r>
            <a:endParaRPr lang="de-CH" sz="32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Navigation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Modern design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better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user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interaction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Clear </a:t>
            </a:r>
            <a:r>
              <a:rPr lang="de-CH" sz="2800" dirty="0" err="1" smtClean="0">
                <a:latin typeface="+mj-lt"/>
              </a:rPr>
              <a:t>context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menus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when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performing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actions</a:t>
            </a:r>
            <a:endParaRPr lang="de-CH" sz="2000" dirty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Visualization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Textual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graphical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representation</a:t>
            </a:r>
            <a:r>
              <a:rPr lang="de-CH" sz="2800" dirty="0" smtClean="0">
                <a:latin typeface="+mj-lt"/>
              </a:rPr>
              <a:t> (Flow Charts, Gantt Charts)</a:t>
            </a:r>
            <a:endParaRPr lang="de-CH" sz="2800" dirty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Dashboard </a:t>
            </a:r>
            <a:r>
              <a:rPr lang="de-CH" sz="2800" dirty="0" err="1" smtClean="0">
                <a:latin typeface="+mj-lt"/>
              </a:rPr>
              <a:t>available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system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status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overview</a:t>
            </a:r>
            <a:endParaRPr lang="de-CH" sz="28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Interaction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Near</a:t>
            </a:r>
            <a:r>
              <a:rPr lang="de-CH" sz="2800" dirty="0" smtClean="0">
                <a:latin typeface="+mj-lt"/>
              </a:rPr>
              <a:t> real-time </a:t>
            </a:r>
            <a:r>
              <a:rPr lang="de-CH" sz="2800" dirty="0" err="1" smtClean="0">
                <a:latin typeface="+mj-lt"/>
              </a:rPr>
              <a:t>information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about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jobs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job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chains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orders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automatically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displayed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refreshed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Support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desktops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notebooks</a:t>
            </a:r>
            <a:r>
              <a:rPr lang="de-CH" sz="2800" dirty="0" smtClean="0">
                <a:latin typeface="+mj-lt"/>
              </a:rPr>
              <a:t> and mobile </a:t>
            </a:r>
            <a:r>
              <a:rPr lang="de-CH" sz="2800" dirty="0" err="1" smtClean="0">
                <a:latin typeface="+mj-lt"/>
              </a:rPr>
              <a:t>devices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Bulk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operations</a:t>
            </a:r>
            <a:r>
              <a:rPr lang="de-CH" sz="2800" dirty="0" smtClean="0">
                <a:latin typeface="+mj-lt"/>
              </a:rPr>
              <a:t> such </a:t>
            </a:r>
            <a:r>
              <a:rPr lang="de-CH" sz="2800" dirty="0" err="1" smtClean="0">
                <a:latin typeface="+mj-lt"/>
              </a:rPr>
              <a:t>as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stopping</a:t>
            </a:r>
            <a:r>
              <a:rPr lang="de-CH" sz="2800" dirty="0" smtClean="0">
                <a:latin typeface="+mj-lt"/>
              </a:rPr>
              <a:t> all </a:t>
            </a:r>
            <a:r>
              <a:rPr lang="de-CH" sz="2800" dirty="0" err="1" smtClean="0">
                <a:latin typeface="+mj-lt"/>
              </a:rPr>
              <a:t>job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chains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skipping</a:t>
            </a:r>
            <a:r>
              <a:rPr lang="de-CH" sz="2800" dirty="0" smtClean="0">
                <a:latin typeface="+mj-lt"/>
              </a:rPr>
              <a:t> all </a:t>
            </a:r>
            <a:r>
              <a:rPr lang="de-CH" sz="2800" dirty="0" err="1" smtClean="0">
                <a:latin typeface="+mj-lt"/>
              </a:rPr>
              <a:t>nodes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removing</a:t>
            </a:r>
            <a:r>
              <a:rPr lang="de-CH" sz="2800" dirty="0" smtClean="0">
                <a:latin typeface="+mj-lt"/>
              </a:rPr>
              <a:t> all </a:t>
            </a:r>
            <a:r>
              <a:rPr lang="de-CH" sz="2800" dirty="0" err="1" smtClean="0">
                <a:latin typeface="+mj-lt"/>
              </a:rPr>
              <a:t>orders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associated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a </a:t>
            </a:r>
            <a:r>
              <a:rPr lang="de-CH" sz="2800" dirty="0" err="1" smtClean="0">
                <a:latin typeface="+mj-lt"/>
              </a:rPr>
              <a:t>job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chain</a:t>
            </a:r>
            <a:endParaRPr lang="de-CH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12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r>
              <a:rPr lang="en-US" dirty="0" smtClean="0"/>
              <a:t>Motivation for the JOC Cockpit</a:t>
            </a:r>
            <a:endParaRPr lang="en-US" sz="600" dirty="0" smtClean="0"/>
          </a:p>
          <a:p>
            <a:endParaRPr lang="en-US" sz="600" dirty="0" smtClean="0"/>
          </a:p>
          <a:p>
            <a:r>
              <a:rPr lang="de-DE" dirty="0" smtClean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r>
              <a:rPr lang="de-DE" dirty="0" err="1" smtClean="0"/>
              <a:t>Component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r>
              <a:rPr lang="de-DE" dirty="0" smtClean="0"/>
              <a:t>Technical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 smtClean="0"/>
          </a:p>
          <a:p>
            <a:r>
              <a:rPr lang="de-DE" dirty="0" smtClean="0"/>
              <a:t>JOC Cockpit Security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Interaction Features</a:t>
            </a:r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</a:t>
            </a:r>
            <a:r>
              <a:rPr lang="de-DE" dirty="0"/>
              <a:t> </a:t>
            </a:r>
            <a:r>
              <a:rPr lang="de-DE" dirty="0" err="1" smtClean="0"/>
              <a:t>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95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 smtClean="0"/>
              <a:t>Component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Architecture</a:t>
            </a:r>
            <a:r>
              <a:rPr lang="de-DE" sz="1700" b="1" dirty="0" smtClean="0"/>
              <a:t/>
            </a:r>
            <a:br>
              <a:rPr lang="de-DE" sz="1700" b="1" dirty="0" smtClean="0"/>
            </a:b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JOC Cockpit </a:t>
            </a:r>
            <a:r>
              <a:rPr lang="de-DE" sz="1700" dirty="0" err="1" smtClean="0"/>
              <a:t>is</a:t>
            </a:r>
            <a:r>
              <a:rPr lang="de-DE" sz="1700" dirty="0" smtClean="0"/>
              <a:t> a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job</a:t>
            </a:r>
            <a:r>
              <a:rPr lang="de-DE" sz="1700" dirty="0" smtClean="0"/>
              <a:t> </a:t>
            </a:r>
            <a:r>
              <a:rPr lang="de-DE" sz="1700" dirty="0" err="1" smtClean="0"/>
              <a:t>control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browsers</a:t>
            </a:r>
            <a:r>
              <a:rPr lang="de-DE" sz="1700" dirty="0" smtClean="0"/>
              <a:t/>
            </a:r>
            <a:br>
              <a:rPr lang="de-DE" sz="1700" dirty="0" smtClean="0"/>
            </a:b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JobScheduler Web Service </a:t>
            </a:r>
            <a:r>
              <a:rPr lang="de-DE" sz="1700" dirty="0" err="1"/>
              <a:t>implements</a:t>
            </a:r>
            <a:r>
              <a:rPr lang="de-DE" sz="1700" dirty="0"/>
              <a:t> a </a:t>
            </a:r>
            <a:r>
              <a:rPr lang="de-DE" sz="1700" dirty="0" err="1"/>
              <a:t>RESTful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</a:t>
            </a:r>
            <a:r>
              <a:rPr lang="de-DE" sz="1700" dirty="0" smtClean="0"/>
              <a:t>Cockpit, PowerShell CLI </a:t>
            </a:r>
            <a:r>
              <a:rPr lang="de-DE" sz="1700" dirty="0"/>
              <a:t>and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external</a:t>
            </a:r>
            <a:r>
              <a:rPr lang="de-DE" sz="1700" dirty="0"/>
              <a:t> </a:t>
            </a:r>
            <a:r>
              <a:rPr lang="de-DE" sz="1700" dirty="0" err="1"/>
              <a:t>applications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</a:t>
            </a:r>
            <a:r>
              <a:rPr lang="de-DE" sz="1700" dirty="0"/>
              <a:t>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–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against</a:t>
            </a:r>
            <a:r>
              <a:rPr lang="de-DE" sz="1700" dirty="0"/>
              <a:t> an LDAP </a:t>
            </a:r>
            <a:r>
              <a:rPr lang="de-DE" sz="1700" dirty="0" err="1"/>
              <a:t>directory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call</a:t>
            </a:r>
            <a:r>
              <a:rPr lang="de-DE" sz="1700" dirty="0" smtClean="0"/>
              <a:t> </a:t>
            </a:r>
            <a:r>
              <a:rPr lang="de-DE" sz="1700" dirty="0" err="1" smtClean="0"/>
              <a:t>up</a:t>
            </a:r>
            <a:r>
              <a:rPr lang="de-DE" sz="1700" dirty="0" smtClean="0"/>
              <a:t> </a:t>
            </a:r>
            <a:r>
              <a:rPr lang="de-DE" sz="1700" dirty="0" err="1" smtClean="0"/>
              <a:t>information</a:t>
            </a:r>
            <a:r>
              <a:rPr lang="de-DE" sz="1700" dirty="0" smtClean="0"/>
              <a:t> and manage JobScheduler </a:t>
            </a:r>
            <a:r>
              <a:rPr lang="de-DE" sz="1700" dirty="0" err="1" smtClean="0"/>
              <a:t>activities</a:t>
            </a:r>
            <a:r>
              <a:rPr lang="de-DE" sz="1700" dirty="0" smtClean="0"/>
              <a:t>, e.g. </a:t>
            </a:r>
            <a:r>
              <a:rPr lang="de-DE" sz="1700" dirty="0" err="1" smtClean="0"/>
              <a:t>current</a:t>
            </a:r>
            <a:r>
              <a:rPr lang="de-DE" sz="1700" dirty="0" smtClean="0"/>
              <a:t> </a:t>
            </a:r>
            <a:r>
              <a:rPr lang="de-DE" sz="1700" dirty="0" err="1" smtClean="0"/>
              <a:t>executions</a:t>
            </a:r>
            <a:r>
              <a:rPr lang="de-DE" sz="1700" dirty="0" smtClean="0"/>
              <a:t>, </a:t>
            </a:r>
            <a:r>
              <a:rPr lang="de-DE" sz="1700" dirty="0" err="1" smtClean="0"/>
              <a:t>planned</a:t>
            </a:r>
            <a:r>
              <a:rPr lang="de-DE" sz="1700" dirty="0" smtClean="0"/>
              <a:t> </a:t>
            </a:r>
            <a:r>
              <a:rPr lang="de-DE" sz="1700" dirty="0" err="1" smtClean="0"/>
              <a:t>executions</a:t>
            </a:r>
            <a:r>
              <a:rPr lang="de-DE" sz="1700" dirty="0" smtClean="0"/>
              <a:t>, </a:t>
            </a:r>
            <a:r>
              <a:rPr lang="de-DE" sz="1700" dirty="0" err="1" smtClean="0"/>
              <a:t>history</a:t>
            </a:r>
            <a:r>
              <a:rPr lang="de-DE" sz="1700" dirty="0" smtClean="0"/>
              <a:t> etc.</a:t>
            </a:r>
            <a:br>
              <a:rPr lang="de-DE" sz="1700" dirty="0" smtClean="0"/>
            </a:b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JOC Cockpit </a:t>
            </a:r>
            <a:r>
              <a:rPr lang="de-DE" sz="1700" dirty="0" err="1" smtClean="0"/>
              <a:t>it</a:t>
            </a:r>
            <a:r>
              <a:rPr lang="de-DE" sz="1700" dirty="0" smtClean="0"/>
              <a:t>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possible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operate</a:t>
            </a:r>
            <a:r>
              <a:rPr lang="de-DE" sz="1700" dirty="0" smtClean="0"/>
              <a:t> </a:t>
            </a:r>
            <a:r>
              <a:rPr lang="de-DE" sz="1700" dirty="0" err="1" smtClean="0"/>
              <a:t>several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and </a:t>
            </a:r>
            <a:r>
              <a:rPr lang="de-DE" sz="1700" dirty="0" err="1" smtClean="0"/>
              <a:t>any</a:t>
            </a:r>
            <a:r>
              <a:rPr lang="de-DE" sz="1700" dirty="0" smtClean="0"/>
              <a:t> </a:t>
            </a:r>
            <a:r>
              <a:rPr lang="de-DE" sz="1700" dirty="0" err="1" smtClean="0"/>
              <a:t>number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JobScheduler </a:t>
            </a:r>
            <a:r>
              <a:rPr lang="de-DE" sz="1700" dirty="0" err="1" smtClean="0"/>
              <a:t>Agents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execute</a:t>
            </a:r>
            <a:r>
              <a:rPr lang="de-DE" sz="1700" dirty="0" smtClean="0"/>
              <a:t> </a:t>
            </a:r>
            <a:r>
              <a:rPr lang="de-DE" sz="1700" dirty="0" err="1" smtClean="0"/>
              <a:t>jobs</a:t>
            </a:r>
            <a:r>
              <a:rPr lang="de-DE" sz="1700" dirty="0" smtClean="0"/>
              <a:t> and </a:t>
            </a:r>
            <a:r>
              <a:rPr lang="de-DE" sz="1700" dirty="0" err="1" smtClean="0"/>
              <a:t>tasks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Masters </a:t>
            </a:r>
            <a:br>
              <a:rPr lang="de-DE" sz="1700" dirty="0" smtClean="0"/>
            </a:b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Component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endParaRPr lang="en-US" dirty="0" smtClean="0"/>
          </a:p>
        </p:txBody>
      </p:sp>
      <p:sp>
        <p:nvSpPr>
          <p:cNvPr id="46" name="Zylinder 45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47" name="Abgerundetes Rechteck 46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48" name="Abgerundetes Rechteck 47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49" name="Abgerundetes Rechteck 48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50" name="Gewinkelte Verbindung 49"/>
          <p:cNvCxnSpPr>
            <a:stCxn id="49" idx="2"/>
            <a:endCxn id="46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52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20493"/>
          <p:cNvCxnSpPr>
            <a:stCxn id="48" idx="2"/>
            <a:endCxn id="46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55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56" name="Elbow Connector 21"/>
          <p:cNvCxnSpPr>
            <a:stCxn id="57" idx="6"/>
            <a:endCxn id="46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Ellipse 56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58" name="Gerade Verbindung mit Pfeil 57"/>
          <p:cNvCxnSpPr>
            <a:stCxn id="55" idx="2"/>
            <a:endCxn id="57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>
            <a:stCxn id="47" idx="2"/>
            <a:endCxn id="46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1" name="Zylinder 60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63" name="Gerade Verbindung mit Pfeil 62"/>
          <p:cNvCxnSpPr>
            <a:stCxn id="57" idx="2"/>
            <a:endCxn id="61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Ellipse 63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65" name="Gewinkelte Verbindung 64"/>
          <p:cNvCxnSpPr>
            <a:stCxn id="64" idx="2"/>
            <a:endCxn id="57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67" name="Gruppieren 6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68" name="Abgerundetes Rechteck 67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69" name="Abgerundetes Rechteck 68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0" name="Abgerundetes Rechteck 69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72" name="Gruppieren 71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73" name="Abgerundetes Rechteck 72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4" name="Abgerundetes Rechteck 7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5" name="Abgerundetes Rechteck 7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76" name="Gruppieren 75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77" name="Abgerundetes Rechteck 76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8" name="Abgerundetes Rechteck 77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9" name="Abgerundetes Rechteck 78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80" name="Gewinkelte Verbindung 79"/>
          <p:cNvCxnSpPr>
            <a:stCxn id="49" idx="1"/>
            <a:endCxn id="77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winkelte Verbindung 104"/>
          <p:cNvCxnSpPr>
            <a:stCxn id="47" idx="1"/>
            <a:endCxn id="73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winkelte Verbindung 104"/>
          <p:cNvCxnSpPr>
            <a:stCxn id="48" idx="1"/>
            <a:endCxn id="68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49" idx="0"/>
            <a:endCxn id="48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57" idx="4"/>
            <a:endCxn id="47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/>
          <p:cNvCxnSpPr>
            <a:stCxn id="66" idx="3"/>
            <a:endCxn id="55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Interface</a:t>
            </a:r>
          </a:p>
        </p:txBody>
      </p:sp>
      <p:sp>
        <p:nvSpPr>
          <p:cNvPr id="106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9" name="Ellipse 108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smtClean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CLI</a:t>
            </a:r>
            <a:endParaRPr lang="de-DE" sz="1800" b="1" dirty="0"/>
          </a:p>
        </p:txBody>
      </p:sp>
      <p:cxnSp>
        <p:nvCxnSpPr>
          <p:cNvPr id="110" name="Gewinkelte Verbindung 109"/>
          <p:cNvCxnSpPr>
            <a:stCxn id="109" idx="6"/>
            <a:endCxn id="57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</a:p>
        </p:txBody>
      </p:sp>
    </p:spTree>
    <p:extLst>
      <p:ext uri="{BB962C8B-B14F-4D97-AF65-F5344CB8AC3E}">
        <p14:creationId xmlns:p14="http://schemas.microsoft.com/office/powerpoint/2010/main" val="3007275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Technical </a:t>
            </a:r>
            <a:r>
              <a:rPr lang="de-DE" dirty="0" err="1" smtClean="0"/>
              <a:t>Architecture</a:t>
            </a:r>
            <a:endParaRPr lang="en-US" dirty="0" smtClean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Technical </a:t>
            </a:r>
            <a:r>
              <a:rPr lang="de-DE" b="1" dirty="0" err="1" smtClean="0"/>
              <a:t>Architecture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HTTP/HTTPS is used for communication between the RESTful Web Services and the JOC Cockpit - or other </a:t>
            </a:r>
            <a:r>
              <a:rPr lang="en-US" dirty="0" smtClean="0"/>
              <a:t>applications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The </a:t>
            </a:r>
            <a:r>
              <a:rPr lang="en-US" dirty="0" smtClean="0"/>
              <a:t>Web Service </a:t>
            </a:r>
            <a:r>
              <a:rPr lang="en-US" dirty="0"/>
              <a:t>uses </a:t>
            </a:r>
            <a:r>
              <a:rPr lang="en-US" dirty="0" smtClean="0"/>
              <a:t>JSON and XML based commands to </a:t>
            </a:r>
            <a:r>
              <a:rPr lang="en-US" dirty="0" err="1" smtClean="0"/>
              <a:t>communi</a:t>
            </a:r>
            <a:r>
              <a:rPr lang="en-US" dirty="0" smtClean="0"/>
              <a:t>-cate </a:t>
            </a:r>
            <a:r>
              <a:rPr lang="en-US" dirty="0"/>
              <a:t>with the </a:t>
            </a:r>
            <a:r>
              <a:rPr lang="en-US" dirty="0" smtClean="0"/>
              <a:t>Masters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en-US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Events about object status changes are </a:t>
            </a:r>
            <a:r>
              <a:rPr lang="en-US" dirty="0"/>
              <a:t>communicated between </a:t>
            </a:r>
            <a:r>
              <a:rPr lang="en-US" dirty="0" smtClean="0"/>
              <a:t>the Masters</a:t>
            </a:r>
            <a:r>
              <a:rPr lang="en-US" dirty="0"/>
              <a:t> </a:t>
            </a:r>
            <a:r>
              <a:rPr lang="en-US" dirty="0" smtClean="0"/>
              <a:t>and the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Authentication and authorization is carried out by an Apache </a:t>
            </a:r>
            <a:r>
              <a:rPr lang="en-US" dirty="0" err="1"/>
              <a:t>Shiro</a:t>
            </a:r>
            <a:r>
              <a:rPr lang="en-US" dirty="0"/>
              <a:t> framework integrated into the Web </a:t>
            </a:r>
            <a:r>
              <a:rPr lang="en-US" dirty="0" smtClean="0"/>
              <a:t>Service</a:t>
            </a:r>
            <a:endParaRPr lang="de-DE" b="1" dirty="0" smtClean="0"/>
          </a:p>
        </p:txBody>
      </p:sp>
      <p:sp>
        <p:nvSpPr>
          <p:cNvPr id="2" name="AutoShape 2" descr="https://kb.sos-berlin.com/download/attachments/16285786/webservices-jobscheduler-interaction-concept.png?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671" y="2924969"/>
            <a:ext cx="12723027" cy="614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6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Motivation for the JOC Cockpit</a:t>
            </a:r>
            <a:endParaRPr lang="en-US" sz="600" dirty="0"/>
          </a:p>
          <a:p>
            <a:endParaRPr lang="en-US" sz="600" dirty="0"/>
          </a:p>
          <a:p>
            <a:r>
              <a:rPr lang="de-DE" dirty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/>
          </a:p>
          <a:p>
            <a:r>
              <a:rPr lang="de-DE" dirty="0"/>
              <a:t>JOC Cockpit </a:t>
            </a:r>
            <a:r>
              <a:rPr lang="de-DE" dirty="0" smtClean="0"/>
              <a:t>Security Features</a:t>
            </a:r>
            <a:endParaRPr lang="de-DE" sz="3200" dirty="0" smtClean="0"/>
          </a:p>
          <a:p>
            <a:pPr lvl="1"/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Authentication and </a:t>
            </a:r>
            <a:r>
              <a:rPr lang="de-DE" dirty="0" err="1" smtClean="0"/>
              <a:t>Authorization</a:t>
            </a:r>
            <a:endParaRPr lang="de-DE" dirty="0" smtClean="0"/>
          </a:p>
          <a:p>
            <a:pPr lvl="1"/>
            <a:r>
              <a:rPr lang="de-DE" dirty="0" smtClean="0"/>
              <a:t>Default </a:t>
            </a:r>
            <a:r>
              <a:rPr lang="de-DE" dirty="0" err="1" smtClean="0"/>
              <a:t>Roles</a:t>
            </a:r>
            <a:endParaRPr lang="en-US" dirty="0" smtClean="0"/>
          </a:p>
          <a:p>
            <a:pPr lvl="1"/>
            <a:r>
              <a:rPr lang="en-US" dirty="0" smtClean="0"/>
              <a:t>Matrix of Default Roles and Permissions</a:t>
            </a:r>
            <a:endParaRPr lang="en-US" dirty="0"/>
          </a:p>
          <a:p>
            <a:pPr lvl="1"/>
            <a:r>
              <a:rPr lang="en-US" dirty="0" smtClean="0"/>
              <a:t>Single Sign-On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Visualization Features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Interaction Features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pPr lvl="1"/>
            <a:endParaRPr lang="de-DE" sz="600" dirty="0"/>
          </a:p>
          <a:p>
            <a:pPr marL="0" indent="0">
              <a:buNone/>
            </a:pPr>
            <a:endParaRPr lang="de-DE" sz="600" dirty="0"/>
          </a:p>
          <a:p>
            <a:pPr lvl="1"/>
            <a:endParaRPr lang="de-DE" sz="18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predefined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Number and type of JobScheduler operations and </a:t>
            </a:r>
            <a:r>
              <a:rPr lang="de-DE" dirty="0" err="1" smtClean="0"/>
              <a:t>object</a:t>
            </a:r>
            <a:r>
              <a:rPr lang="de-DE" dirty="0" smtClean="0"/>
              <a:t> </a:t>
            </a:r>
            <a:r>
              <a:rPr lang="de-DE" dirty="0" err="1" smtClean="0"/>
              <a:t>permissions</a:t>
            </a:r>
            <a:endParaRPr lang="de-DE" dirty="0" smtClean="0"/>
          </a:p>
          <a:p>
            <a:pPr lvl="1"/>
            <a:r>
              <a:rPr lang="de-DE" dirty="0" smtClean="0"/>
              <a:t>Operations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, </a:t>
            </a:r>
            <a:r>
              <a:rPr lang="de-DE" dirty="0" err="1" smtClean="0"/>
              <a:t>start</a:t>
            </a:r>
            <a:r>
              <a:rPr lang="de-DE" dirty="0" smtClean="0"/>
              <a:t> and </a:t>
            </a:r>
            <a:r>
              <a:rPr lang="de-DE" dirty="0" err="1" smtClean="0"/>
              <a:t>stop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etc.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configurable</a:t>
            </a:r>
            <a:r>
              <a:rPr lang="de-DE" dirty="0" smtClean="0"/>
              <a:t>:</a:t>
            </a:r>
          </a:p>
          <a:p>
            <a:pPr lvl="1"/>
            <a:r>
              <a:rPr lang="de-DE" dirty="0"/>
              <a:t>Number and type of roles </a:t>
            </a:r>
            <a:endParaRPr lang="de-DE" dirty="0" smtClean="0"/>
          </a:p>
          <a:p>
            <a:pPr lvl="1"/>
            <a:r>
              <a:rPr lang="de-DE" dirty="0" err="1" smtClean="0"/>
              <a:t>Permission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(yes/no) </a:t>
            </a:r>
            <a:r>
              <a:rPr lang="de-DE" dirty="0" err="1" smtClean="0"/>
              <a:t>are</a:t>
            </a:r>
            <a:r>
              <a:rPr lang="de-DE" dirty="0" smtClean="0"/>
              <a:t> configured for each operation and role</a:t>
            </a:r>
            <a:endParaRPr lang="de-DE" dirty="0"/>
          </a:p>
          <a:p>
            <a:pPr lvl="1"/>
            <a:r>
              <a:rPr lang="de-DE" dirty="0" smtClean="0"/>
              <a:t>Users can be assigned to any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offered</a:t>
            </a:r>
            <a:endParaRPr lang="de-DE" dirty="0"/>
          </a:p>
          <a:p>
            <a:r>
              <a:rPr lang="de-DE" dirty="0" smtClean="0"/>
              <a:t>Identity Provider</a:t>
            </a:r>
          </a:p>
          <a:p>
            <a:pPr lvl="1"/>
            <a:r>
              <a:rPr lang="de-DE" dirty="0" smtClean="0"/>
              <a:t>LDAP </a:t>
            </a:r>
            <a:r>
              <a:rPr lang="de-DE" dirty="0" err="1" smtClean="0"/>
              <a:t>for</a:t>
            </a:r>
            <a:r>
              <a:rPr lang="de-DE" dirty="0" smtClean="0"/>
              <a:t> e.g. Microsoft Active Directory, Open LDAP etc.</a:t>
            </a:r>
          </a:p>
          <a:p>
            <a:pPr lvl="1"/>
            <a:r>
              <a:rPr lang="de-DE" dirty="0" smtClean="0"/>
              <a:t>Local shiro.ini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containing</a:t>
            </a:r>
            <a:r>
              <a:rPr lang="de-DE" dirty="0" smtClean="0"/>
              <a:t> user name and passwords</a:t>
            </a:r>
          </a:p>
          <a:p>
            <a:r>
              <a:rPr lang="de-DE" dirty="0" smtClean="0"/>
              <a:t>Mapping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Permissions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endParaRPr lang="de-DE" dirty="0" smtClean="0"/>
          </a:p>
          <a:p>
            <a:pPr lvl="1"/>
            <a:r>
              <a:rPr lang="en-US" dirty="0" smtClean="0"/>
              <a:t>The mapping can be configured with a local shiro.ini file</a:t>
            </a:r>
          </a:p>
          <a:p>
            <a:pPr lvl="1"/>
            <a:r>
              <a:rPr lang="en-US" dirty="0" smtClean="0"/>
              <a:t>The mapping can be configured with an LDAP directory service that identifies group membership of users with specific user groups that are mapped to JOC Cockpit roles</a:t>
            </a:r>
          </a:p>
          <a:p>
            <a:pPr lvl="1"/>
            <a:endParaRPr lang="en-US" dirty="0"/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Role based Authentication </a:t>
            </a:r>
            <a:r>
              <a:rPr lang="en-US" dirty="0"/>
              <a:t>and Authorization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2_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1192</Words>
  <Characters>0</Characters>
  <Application>Microsoft Office PowerPoint</Application>
  <PresentationFormat>Benutzerdefiniert</PresentationFormat>
  <Lines>0</Lines>
  <Paragraphs>396</Paragraphs>
  <Slides>30</Slides>
  <Notes>23</Notes>
  <HiddenSlides>0</HiddenSlides>
  <MMClips>0</MMClips>
  <ScaleCrop>false</ScaleCrop>
  <HeadingPairs>
    <vt:vector size="4" baseType="variant">
      <vt:variant>
        <vt:lpstr>Design</vt:lpstr>
      </vt:variant>
      <vt:variant>
        <vt:i4>15</vt:i4>
      </vt:variant>
      <vt:variant>
        <vt:lpstr>Folientitel</vt:lpstr>
      </vt:variant>
      <vt:variant>
        <vt:i4>30</vt:i4>
      </vt:variant>
    </vt:vector>
  </HeadingPairs>
  <TitlesOfParts>
    <vt:vector size="45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1_sosag_logo_blue_green_master</vt:lpstr>
      <vt:lpstr>1_sosag_blue_green_master</vt:lpstr>
      <vt:lpstr>2_sosag_logo_blue_green_master</vt:lpstr>
      <vt:lpstr>JOC Cockpit Overview</vt:lpstr>
      <vt:lpstr>JOC Cockpit Motivation</vt:lpstr>
      <vt:lpstr>Motivation for the JOC Cockpit</vt:lpstr>
      <vt:lpstr>Motivation for the JOC Cockpit</vt:lpstr>
      <vt:lpstr>JOC Cockpit Architecture</vt:lpstr>
      <vt:lpstr>JOC Cockpit Architecture</vt:lpstr>
      <vt:lpstr>JOC Cockpit Architecture</vt:lpstr>
      <vt:lpstr>JOC Cockpit Security Features</vt:lpstr>
      <vt:lpstr>JOC Cockpit Security Features</vt:lpstr>
      <vt:lpstr>JOC Cockpit Security Features</vt:lpstr>
      <vt:lpstr>JOC Cockpit Security Features</vt:lpstr>
      <vt:lpstr>JOC Security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Interaction Features</vt:lpstr>
      <vt:lpstr>JOC Cockpit Interaction Features</vt:lpstr>
      <vt:lpstr>JOC Cockpit Interaction Features</vt:lpstr>
      <vt:lpstr>JOC Cockpit Interaction Features</vt:lpstr>
      <vt:lpstr>JOC Cockpit Interaction Features</vt:lpstr>
      <vt:lpstr>JOC Cockpit Interaction Features</vt:lpstr>
      <vt:lpstr>JOC Cockpit Interaction Features</vt:lpstr>
      <vt:lpstr>JOC Cockpit Overview</vt:lpstr>
    </vt:vector>
  </TitlesOfParts>
  <Company>Software- und Organisations-Service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JOC Cockpit: Overview</dc:title>
  <dc:creator>Andreas Püschel</dc:creator>
  <cp:lastModifiedBy>Andreas Püschel</cp:lastModifiedBy>
  <cp:revision>984</cp:revision>
  <dcterms:created xsi:type="dcterms:W3CDTF">2010-11-02T07:26:00Z</dcterms:created>
  <dcterms:modified xsi:type="dcterms:W3CDTF">2017-01-19T11:09:39Z</dcterms:modified>
</cp:coreProperties>
</file>