
<file path=[Content_Types].xml><?xml version="1.0" encoding="utf-8"?>
<Types xmlns="http://schemas.openxmlformats.org/package/2006/content-types">
  <Default Extension="png" ContentType="image/png"/>
  <Default Extension="pdf" ContentType="application/pd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3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4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5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6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7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8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9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10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11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12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13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14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15.xml" ContentType="application/vnd.openxmlformats-officedocument.theme+xml"/>
  <Override PartName="/ppt/theme/theme16.xml" ContentType="application/vnd.openxmlformats-officedocument.theme+xml"/>
  <Override PartName="/ppt/theme/theme1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69" r:id="rId1"/>
    <p:sldMasterId id="2147483722" r:id="rId2"/>
    <p:sldMasterId id="2147483726" r:id="rId3"/>
    <p:sldMasterId id="2147483730" r:id="rId4"/>
    <p:sldMasterId id="2147483734" r:id="rId5"/>
    <p:sldMasterId id="2147483738" r:id="rId6"/>
    <p:sldMasterId id="2147483742" r:id="rId7"/>
    <p:sldMasterId id="2147483746" r:id="rId8"/>
    <p:sldMasterId id="2147483750" r:id="rId9"/>
    <p:sldMasterId id="2147483754" r:id="rId10"/>
    <p:sldMasterId id="2147483718" r:id="rId11"/>
    <p:sldMasterId id="2147483657" r:id="rId12"/>
    <p:sldMasterId id="2147483759" r:id="rId13"/>
    <p:sldMasterId id="2147483762" r:id="rId14"/>
    <p:sldMasterId id="2147483766" r:id="rId15"/>
  </p:sldMasterIdLst>
  <p:notesMasterIdLst>
    <p:notesMasterId r:id="rId43"/>
  </p:notesMasterIdLst>
  <p:handoutMasterIdLst>
    <p:handoutMasterId r:id="rId44"/>
  </p:handoutMasterIdLst>
  <p:sldIdLst>
    <p:sldId id="328" r:id="rId16"/>
    <p:sldId id="329" r:id="rId17"/>
    <p:sldId id="409" r:id="rId18"/>
    <p:sldId id="412" r:id="rId19"/>
    <p:sldId id="411" r:id="rId20"/>
    <p:sldId id="408" r:id="rId21"/>
    <p:sldId id="405" r:id="rId22"/>
    <p:sldId id="391" r:id="rId23"/>
    <p:sldId id="407" r:id="rId24"/>
    <p:sldId id="350" r:id="rId25"/>
    <p:sldId id="397" r:id="rId26"/>
    <p:sldId id="403" r:id="rId27"/>
    <p:sldId id="414" r:id="rId28"/>
    <p:sldId id="373" r:id="rId29"/>
    <p:sldId id="362" r:id="rId30"/>
    <p:sldId id="398" r:id="rId31"/>
    <p:sldId id="358" r:id="rId32"/>
    <p:sldId id="363" r:id="rId33"/>
    <p:sldId id="361" r:id="rId34"/>
    <p:sldId id="357" r:id="rId35"/>
    <p:sldId id="365" r:id="rId36"/>
    <p:sldId id="415" r:id="rId37"/>
    <p:sldId id="394" r:id="rId38"/>
    <p:sldId id="356" r:id="rId39"/>
    <p:sldId id="368" r:id="rId40"/>
    <p:sldId id="371" r:id="rId41"/>
    <p:sldId id="399" r:id="rId42"/>
  </p:sldIdLst>
  <p:sldSz cx="16257588" cy="10917238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1pPr>
    <a:lvl2pPr marL="457124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2pPr>
    <a:lvl3pPr marL="914247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3pPr>
    <a:lvl4pPr marL="1371371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4pPr>
    <a:lvl5pPr marL="1828494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5pPr>
    <a:lvl6pPr marL="2285618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6pPr>
    <a:lvl7pPr marL="2742742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7pPr>
    <a:lvl8pPr marL="3199865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8pPr>
    <a:lvl9pPr marL="3656989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ndreas Püschel" initials="ap" lastIdx="1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6A65A"/>
    <a:srgbClr val="223388"/>
    <a:srgbClr val="FFBB33"/>
    <a:srgbClr val="8F9090"/>
    <a:srgbClr val="335544"/>
    <a:srgbClr val="775533"/>
    <a:srgbClr val="883300"/>
    <a:srgbClr val="883388"/>
    <a:srgbClr val="FF9911"/>
    <a:srgbClr val="6950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10" autoAdjust="0"/>
    <p:restoredTop sz="86588" autoAdjust="0"/>
  </p:normalViewPr>
  <p:slideViewPr>
    <p:cSldViewPr snapToGrid="0">
      <p:cViewPr>
        <p:scale>
          <a:sx n="61" d="100"/>
          <a:sy n="61" d="100"/>
        </p:scale>
        <p:origin x="-72" y="-90"/>
      </p:cViewPr>
      <p:guideLst>
        <p:guide orient="horz" pos="3438"/>
        <p:guide pos="5120"/>
      </p:guideLst>
    </p:cSldViewPr>
  </p:slideViewPr>
  <p:outlineViewPr>
    <p:cViewPr>
      <p:scale>
        <a:sx n="33" d="100"/>
        <a:sy n="33" d="100"/>
      </p:scale>
      <p:origin x="0" y="22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-340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26" Type="http://schemas.openxmlformats.org/officeDocument/2006/relationships/slide" Target="slides/slide11.xml"/><Relationship Id="rId39" Type="http://schemas.openxmlformats.org/officeDocument/2006/relationships/slide" Target="slides/slide2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6.xml"/><Relationship Id="rId34" Type="http://schemas.openxmlformats.org/officeDocument/2006/relationships/slide" Target="slides/slide19.xml"/><Relationship Id="rId42" Type="http://schemas.openxmlformats.org/officeDocument/2006/relationships/slide" Target="slides/slide27.xml"/><Relationship Id="rId47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5" Type="http://schemas.openxmlformats.org/officeDocument/2006/relationships/slide" Target="slides/slide10.xml"/><Relationship Id="rId33" Type="http://schemas.openxmlformats.org/officeDocument/2006/relationships/slide" Target="slides/slide18.xml"/><Relationship Id="rId38" Type="http://schemas.openxmlformats.org/officeDocument/2006/relationships/slide" Target="slides/slide23.xml"/><Relationship Id="rId46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slide" Target="slides/slide5.xml"/><Relationship Id="rId29" Type="http://schemas.openxmlformats.org/officeDocument/2006/relationships/slide" Target="slides/slide14.xml"/><Relationship Id="rId41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9.xml"/><Relationship Id="rId32" Type="http://schemas.openxmlformats.org/officeDocument/2006/relationships/slide" Target="slides/slide17.xml"/><Relationship Id="rId37" Type="http://schemas.openxmlformats.org/officeDocument/2006/relationships/slide" Target="slides/slide22.xml"/><Relationship Id="rId40" Type="http://schemas.openxmlformats.org/officeDocument/2006/relationships/slide" Target="slides/slide25.xml"/><Relationship Id="rId45" Type="http://schemas.openxmlformats.org/officeDocument/2006/relationships/commentAuthors" Target="commentAuthor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8.xml"/><Relationship Id="rId28" Type="http://schemas.openxmlformats.org/officeDocument/2006/relationships/slide" Target="slides/slide13.xml"/><Relationship Id="rId36" Type="http://schemas.openxmlformats.org/officeDocument/2006/relationships/slide" Target="slides/slide21.xml"/><Relationship Id="rId49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4.xml"/><Relationship Id="rId31" Type="http://schemas.openxmlformats.org/officeDocument/2006/relationships/slide" Target="slides/slide16.xml"/><Relationship Id="rId44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7.xml"/><Relationship Id="rId27" Type="http://schemas.openxmlformats.org/officeDocument/2006/relationships/slide" Target="slides/slide12.xml"/><Relationship Id="rId30" Type="http://schemas.openxmlformats.org/officeDocument/2006/relationships/slide" Target="slides/slide15.xml"/><Relationship Id="rId35" Type="http://schemas.openxmlformats.org/officeDocument/2006/relationships/slide" Target="slides/slide20.xml"/><Relationship Id="rId43" Type="http://schemas.openxmlformats.org/officeDocument/2006/relationships/notesMaster" Target="notesMasters/notesMaster1.xml"/><Relationship Id="rId48" Type="http://schemas.openxmlformats.org/officeDocument/2006/relationships/theme" Target="theme/theme1.xml"/><Relationship Id="rId8" Type="http://schemas.openxmlformats.org/officeDocument/2006/relationships/slideMaster" Target="slideMasters/slideMaster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>
              <a:latin typeface="Arial" pitchFamily="34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A77D9D-567E-4DCD-AF3D-FB7D65DAB282}" type="datetimeFigureOut">
              <a:rPr lang="de-DE" smtClean="0">
                <a:latin typeface="Arial" pitchFamily="34" charset="0"/>
              </a:rPr>
              <a:pPr/>
              <a:t>08.01.2017</a:t>
            </a:fld>
            <a:endParaRPr lang="de-DE">
              <a:latin typeface="Arial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>
              <a:latin typeface="Arial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8CF673-9E20-4209-8502-CD7DD9231143}" type="slidenum">
              <a:rPr lang="de-DE" smtClean="0">
                <a:latin typeface="Arial" pitchFamily="34" charset="0"/>
              </a:rPr>
              <a:pPr/>
              <a:t>‹Nr.›</a:t>
            </a:fld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258703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cs typeface="ヒラギノ角ゴ ProN W3" pitchFamily="-109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4305CFAF-47CF-4119-B3BF-42EE36961089}" type="datetime1">
              <a:rPr lang="de-DE" smtClean="0"/>
              <a:pPr/>
              <a:t>08.01.2017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76300" y="685800"/>
            <a:ext cx="5105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smtClean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cs typeface="ヒラギノ角ゴ ProN W3" pitchFamily="-109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2C97E04B-A4A8-4114-B910-1288D0691D2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131988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ヒラギノ角ゴ Pro W3" pitchFamily="-109" charset="-128"/>
      </a:defRPr>
    </a:lvl1pPr>
    <a:lvl2pPr marL="457124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2pPr>
    <a:lvl3pPr marL="914247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3pPr>
    <a:lvl4pPr marL="1371371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4pPr>
    <a:lvl5pPr marL="1828494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5pPr>
    <a:lvl6pPr marL="2285618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742742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199865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656989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7E04B-A4A8-4114-B910-1288D0691D2F}" type="slidenum">
              <a:rPr lang="de-DE" smtClean="0"/>
              <a:pPr/>
              <a:t>3</a:t>
            </a:fld>
            <a:endParaRPr lang="de-D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7E04B-A4A8-4114-B910-1288D0691D2F}" type="slidenum">
              <a:rPr lang="de-DE" smtClean="0"/>
              <a:pPr/>
              <a:t>15</a:t>
            </a:fld>
            <a:endParaRPr lang="de-D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7E04B-A4A8-4114-B910-1288D0691D2F}" type="slidenum">
              <a:rPr lang="de-DE" smtClean="0"/>
              <a:pPr/>
              <a:t>16</a:t>
            </a:fld>
            <a:endParaRPr lang="de-D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7E04B-A4A8-4114-B910-1288D0691D2F}" type="slidenum">
              <a:rPr lang="de-DE" smtClean="0"/>
              <a:pPr/>
              <a:t>17</a:t>
            </a:fld>
            <a:endParaRPr lang="de-DE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7E04B-A4A8-4114-B910-1288D0691D2F}" type="slidenum">
              <a:rPr lang="de-DE" smtClean="0"/>
              <a:pPr/>
              <a:t>18</a:t>
            </a:fld>
            <a:endParaRPr lang="de-DE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7E04B-A4A8-4114-B910-1288D0691D2F}" type="slidenum">
              <a:rPr lang="de-DE" smtClean="0"/>
              <a:pPr/>
              <a:t>19</a:t>
            </a:fld>
            <a:endParaRPr lang="de-DE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7E04B-A4A8-4114-B910-1288D0691D2F}" type="slidenum">
              <a:rPr lang="de-DE" smtClean="0"/>
              <a:pPr/>
              <a:t>20</a:t>
            </a:fld>
            <a:endParaRPr lang="de-DE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7E04B-A4A8-4114-B910-1288D0691D2F}" type="slidenum">
              <a:rPr lang="de-DE" smtClean="0"/>
              <a:pPr/>
              <a:t>21</a:t>
            </a:fld>
            <a:endParaRPr lang="de-DE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7E04B-A4A8-4114-B910-1288D0691D2F}" type="slidenum">
              <a:rPr lang="de-DE" smtClean="0"/>
              <a:pPr/>
              <a:t>23</a:t>
            </a:fld>
            <a:endParaRPr lang="de-DE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7E04B-A4A8-4114-B910-1288D0691D2F}" type="slidenum">
              <a:rPr lang="de-DE" smtClean="0"/>
              <a:pPr/>
              <a:t>24</a:t>
            </a:fld>
            <a:endParaRPr lang="de-DE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7E04B-A4A8-4114-B910-1288D0691D2F}" type="slidenum">
              <a:rPr lang="de-DE" smtClean="0"/>
              <a:pPr/>
              <a:t>25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7E04B-A4A8-4114-B910-1288D0691D2F}" type="slidenum">
              <a:rPr lang="de-DE" smtClean="0"/>
              <a:pPr/>
              <a:t>4</a:t>
            </a:fld>
            <a:endParaRPr lang="de-DE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7E04B-A4A8-4114-B910-1288D0691D2F}" type="slidenum">
              <a:rPr lang="de-DE" smtClean="0"/>
              <a:pPr/>
              <a:t>26</a:t>
            </a:fld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7E04B-A4A8-4114-B910-1288D0691D2F}" type="slidenum">
              <a:rPr lang="de-DE" smtClean="0"/>
              <a:pPr/>
              <a:t>6</a:t>
            </a:fld>
            <a:endParaRPr lang="de-DE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7E04B-A4A8-4114-B910-1288D0691D2F}" type="slidenum">
              <a:rPr lang="de-DE" smtClean="0"/>
              <a:pPr/>
              <a:t>7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7E04B-A4A8-4114-B910-1288D0691D2F}" type="slidenum">
              <a:rPr lang="de-DE" smtClean="0"/>
              <a:pPr/>
              <a:t>9</a:t>
            </a:fld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7E04B-A4A8-4114-B910-1288D0691D2F}" type="slidenum">
              <a:rPr lang="de-DE" smtClean="0"/>
              <a:pPr/>
              <a:t>10</a:t>
            </a:fld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7E04B-A4A8-4114-B910-1288D0691D2F}" type="slidenum">
              <a:rPr lang="de-DE" smtClean="0"/>
              <a:pPr/>
              <a:t>11</a:t>
            </a:fld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7E04B-A4A8-4114-B910-1288D0691D2F}" type="slidenum">
              <a:rPr lang="de-DE" smtClean="0"/>
              <a:pPr/>
              <a:t>12</a:t>
            </a:fld>
            <a:endParaRPr lang="de-D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7E04B-A4A8-4114-B910-1288D0691D2F}" type="slidenum">
              <a:rPr lang="de-DE" smtClean="0"/>
              <a:pPr/>
              <a:t>14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107F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99CC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148224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green_red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osag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9686114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Orange_pink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66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ED1E7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Orange_pink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66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ED1E7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Orange_pink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ightBlue_brow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77BB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6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ightBlue_brow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77BB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6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ightBlue_brow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y_violet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49494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9505A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y_violet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49494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9505A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y_violet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orange_purple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9911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8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orange_purple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9911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8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orange_purple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Brown_brow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8833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7755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Brown_brow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8833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7755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Brown_brow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en_lightgrey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33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F909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en_lightgrey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33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F909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en_lightgrey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yellow_ultramari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BB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22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yellow_ultramari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BB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22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3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yellow_ultramari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ogo_blue_gree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wrap="none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0" name="Inhaltsplatzhalter 9"/>
          <p:cNvSpPr>
            <a:spLocks noGrp="1"/>
          </p:cNvSpPr>
          <p:nvPr>
            <p:ph sz="quarter" idx="11"/>
          </p:nvPr>
        </p:nvSpPr>
        <p:spPr>
          <a:xfrm>
            <a:off x="342934" y="10223500"/>
            <a:ext cx="2679700" cy="304800"/>
          </a:xfrm>
          <a:prstGeom prst="rect">
            <a:avLst/>
          </a:prstGeom>
        </p:spPr>
        <p:txBody>
          <a:bodyPr vert="horz" lIns="0" tIns="0" rIns="0" bIns="0"/>
          <a:lstStyle>
            <a:lvl1pPr marL="279353" marR="0" indent="-279353" algn="l" defTabSz="914247" rtl="0" eaLnBrk="0" fontAlgn="base" latinLnBrk="0" hangingPunct="0">
              <a:lnSpc>
                <a:spcPct val="100000"/>
              </a:lnSpc>
              <a:spcBef>
                <a:spcPts val="900"/>
              </a:spcBef>
              <a:spcAft>
                <a:spcPct val="0"/>
              </a:spcAft>
              <a:buClr>
                <a:srgbClr val="BB0000"/>
              </a:buClr>
              <a:buSzPct val="72000"/>
              <a:buFontTx/>
              <a:buNone/>
              <a:tabLst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noProof="0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1" name="Inhaltsplatzhalter 10"/>
          <p:cNvSpPr>
            <a:spLocks noGrp="1"/>
          </p:cNvSpPr>
          <p:nvPr>
            <p:ph sz="quarter" idx="12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spcBef>
                <a:spcPts val="900"/>
              </a:spcBef>
              <a:buFontTx/>
              <a:buNone/>
              <a:defRPr lang="de-DE" sz="3600" b="0" i="0" smtClean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Mastertextformat bearbeiten</a:t>
            </a: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ogo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219319" y="3391421"/>
            <a:ext cx="13818950" cy="2340130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438638" y="6186435"/>
            <a:ext cx="11380312" cy="278996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411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822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233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644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7056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46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878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9289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84454" y="7015337"/>
            <a:ext cx="13818950" cy="2168285"/>
          </a:xfrm>
        </p:spPr>
        <p:txBody>
          <a:bodyPr anchor="t"/>
          <a:lstStyle>
            <a:lvl1pPr algn="l">
              <a:defRPr sz="65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284454" y="4627192"/>
            <a:ext cx="13818950" cy="2388145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41121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82242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2223364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96448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705606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44672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187848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92897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12880" y="2547357"/>
            <a:ext cx="7190856" cy="720487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253852" y="2547357"/>
            <a:ext cx="7190856" cy="720487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12879" y="2443744"/>
            <a:ext cx="7183041" cy="1018436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741121" indent="0">
              <a:buNone/>
              <a:defRPr sz="3200" b="1"/>
            </a:lvl2pPr>
            <a:lvl3pPr marL="1482242" indent="0">
              <a:buNone/>
              <a:defRPr sz="2900" b="1"/>
            </a:lvl3pPr>
            <a:lvl4pPr marL="2223364" indent="0">
              <a:buNone/>
              <a:defRPr sz="2600" b="1"/>
            </a:lvl4pPr>
            <a:lvl5pPr marL="2964485" indent="0">
              <a:buNone/>
              <a:defRPr sz="2600" b="1"/>
            </a:lvl5pPr>
            <a:lvl6pPr marL="3705606" indent="0">
              <a:buNone/>
              <a:defRPr sz="2600" b="1"/>
            </a:lvl6pPr>
            <a:lvl7pPr marL="4446727" indent="0">
              <a:buNone/>
              <a:defRPr sz="2600" b="1"/>
            </a:lvl7pPr>
            <a:lvl8pPr marL="5187848" indent="0">
              <a:buNone/>
              <a:defRPr sz="2600" b="1"/>
            </a:lvl8pPr>
            <a:lvl9pPr marL="5928970" indent="0">
              <a:buNone/>
              <a:defRPr sz="2600" b="1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12879" y="3462180"/>
            <a:ext cx="7183041" cy="62900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8259064" y="2443744"/>
            <a:ext cx="7185645" cy="1018436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741121" indent="0">
              <a:buNone/>
              <a:defRPr sz="3200" b="1"/>
            </a:lvl2pPr>
            <a:lvl3pPr marL="1482242" indent="0">
              <a:buNone/>
              <a:defRPr sz="2900" b="1"/>
            </a:lvl3pPr>
            <a:lvl4pPr marL="2223364" indent="0">
              <a:buNone/>
              <a:defRPr sz="2600" b="1"/>
            </a:lvl4pPr>
            <a:lvl5pPr marL="2964485" indent="0">
              <a:buNone/>
              <a:defRPr sz="2600" b="1"/>
            </a:lvl5pPr>
            <a:lvl6pPr marL="3705606" indent="0">
              <a:buNone/>
              <a:defRPr sz="2600" b="1"/>
            </a:lvl6pPr>
            <a:lvl7pPr marL="4446727" indent="0">
              <a:buNone/>
              <a:defRPr sz="2600" b="1"/>
            </a:lvl7pPr>
            <a:lvl8pPr marL="5187848" indent="0">
              <a:buNone/>
              <a:defRPr sz="2600" b="1"/>
            </a:lvl8pPr>
            <a:lvl9pPr marL="5928970" indent="0">
              <a:buNone/>
              <a:defRPr sz="2600" b="1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8259064" y="3462180"/>
            <a:ext cx="7185645" cy="62900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2880" y="434668"/>
            <a:ext cx="5348851" cy="1849865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357134" y="434669"/>
            <a:ext cx="9087575" cy="9317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12880" y="2284534"/>
            <a:ext cx="5348851" cy="7467695"/>
          </a:xfrm>
        </p:spPr>
        <p:txBody>
          <a:bodyPr/>
          <a:lstStyle>
            <a:lvl1pPr marL="0" indent="0">
              <a:buNone/>
              <a:defRPr sz="2300"/>
            </a:lvl1pPr>
            <a:lvl2pPr marL="741121" indent="0">
              <a:buNone/>
              <a:defRPr sz="1900"/>
            </a:lvl2pPr>
            <a:lvl3pPr marL="1482242" indent="0">
              <a:buNone/>
              <a:defRPr sz="1600"/>
            </a:lvl3pPr>
            <a:lvl4pPr marL="2223364" indent="0">
              <a:buNone/>
              <a:defRPr sz="1500"/>
            </a:lvl4pPr>
            <a:lvl5pPr marL="2964485" indent="0">
              <a:buNone/>
              <a:defRPr sz="1500"/>
            </a:lvl5pPr>
            <a:lvl6pPr marL="3705606" indent="0">
              <a:buNone/>
              <a:defRPr sz="1500"/>
            </a:lvl6pPr>
            <a:lvl7pPr marL="4446727" indent="0">
              <a:buNone/>
              <a:defRPr sz="1500"/>
            </a:lvl7pPr>
            <a:lvl8pPr marL="5187848" indent="0">
              <a:buNone/>
              <a:defRPr sz="1500"/>
            </a:lvl8pPr>
            <a:lvl9pPr marL="5928970" indent="0">
              <a:buNone/>
              <a:defRPr sz="15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186384" y="7642067"/>
            <a:ext cx="9754553" cy="902189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186384" y="975475"/>
            <a:ext cx="9754553" cy="6550343"/>
          </a:xfrm>
        </p:spPr>
        <p:txBody>
          <a:bodyPr/>
          <a:lstStyle>
            <a:lvl1pPr marL="0" indent="0">
              <a:buNone/>
              <a:defRPr sz="5200"/>
            </a:lvl1pPr>
            <a:lvl2pPr marL="741121" indent="0">
              <a:buNone/>
              <a:defRPr sz="4500"/>
            </a:lvl2pPr>
            <a:lvl3pPr marL="1482242" indent="0">
              <a:buNone/>
              <a:defRPr sz="3900"/>
            </a:lvl3pPr>
            <a:lvl4pPr marL="2223364" indent="0">
              <a:buNone/>
              <a:defRPr sz="3200"/>
            </a:lvl4pPr>
            <a:lvl5pPr marL="2964485" indent="0">
              <a:buNone/>
              <a:defRPr sz="3200"/>
            </a:lvl5pPr>
            <a:lvl6pPr marL="3705606" indent="0">
              <a:buNone/>
              <a:defRPr sz="3200"/>
            </a:lvl6pPr>
            <a:lvl7pPr marL="4446727" indent="0">
              <a:buNone/>
              <a:defRPr sz="3200"/>
            </a:lvl7pPr>
            <a:lvl8pPr marL="5187848" indent="0">
              <a:buNone/>
              <a:defRPr sz="3200"/>
            </a:lvl8pPr>
            <a:lvl9pPr marL="5928970" indent="0">
              <a:buNone/>
              <a:defRPr sz="32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186384" y="8544256"/>
            <a:ext cx="9754553" cy="1281258"/>
          </a:xfrm>
        </p:spPr>
        <p:txBody>
          <a:bodyPr/>
          <a:lstStyle>
            <a:lvl1pPr marL="0" indent="0">
              <a:buNone/>
              <a:defRPr sz="2300"/>
            </a:lvl1pPr>
            <a:lvl2pPr marL="741121" indent="0">
              <a:buNone/>
              <a:defRPr sz="1900"/>
            </a:lvl2pPr>
            <a:lvl3pPr marL="1482242" indent="0">
              <a:buNone/>
              <a:defRPr sz="1600"/>
            </a:lvl3pPr>
            <a:lvl4pPr marL="2223364" indent="0">
              <a:buNone/>
              <a:defRPr sz="1500"/>
            </a:lvl4pPr>
            <a:lvl5pPr marL="2964485" indent="0">
              <a:buNone/>
              <a:defRPr sz="1500"/>
            </a:lvl5pPr>
            <a:lvl6pPr marL="3705606" indent="0">
              <a:buNone/>
              <a:defRPr sz="1500"/>
            </a:lvl6pPr>
            <a:lvl7pPr marL="4446727" indent="0">
              <a:buNone/>
              <a:defRPr sz="1500"/>
            </a:lvl7pPr>
            <a:lvl8pPr marL="5187848" indent="0">
              <a:buNone/>
              <a:defRPr sz="1500"/>
            </a:lvl8pPr>
            <a:lvl9pPr marL="5928970" indent="0">
              <a:buNone/>
              <a:defRPr sz="15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11786751" y="437197"/>
            <a:ext cx="3657957" cy="9315032"/>
          </a:xfrm>
        </p:spPr>
        <p:txBody>
          <a:bodyPr vert="eaVert"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12879" y="437197"/>
            <a:ext cx="10723755" cy="9315032"/>
          </a:xfrm>
        </p:spPr>
        <p:txBody>
          <a:bodyPr vert="eaVert"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ogo_blue_gree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wrap="none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0" name="Inhaltsplatzhalter 9"/>
          <p:cNvSpPr>
            <a:spLocks noGrp="1"/>
          </p:cNvSpPr>
          <p:nvPr>
            <p:ph sz="quarter" idx="11"/>
          </p:nvPr>
        </p:nvSpPr>
        <p:spPr>
          <a:xfrm>
            <a:off x="342934" y="10223500"/>
            <a:ext cx="2679700" cy="304800"/>
          </a:xfrm>
          <a:prstGeom prst="rect">
            <a:avLst/>
          </a:prstGeom>
        </p:spPr>
        <p:txBody>
          <a:bodyPr vert="horz" lIns="0" tIns="0" rIns="0" bIns="0"/>
          <a:lstStyle>
            <a:lvl1pPr marL="279353" marR="0" indent="-279353" algn="l" defTabSz="914247" rtl="0" eaLnBrk="0" fontAlgn="base" latinLnBrk="0" hangingPunct="0">
              <a:lnSpc>
                <a:spcPct val="100000"/>
              </a:lnSpc>
              <a:spcBef>
                <a:spcPts val="900"/>
              </a:spcBef>
              <a:spcAft>
                <a:spcPct val="0"/>
              </a:spcAft>
              <a:buClr>
                <a:srgbClr val="BB0000"/>
              </a:buClr>
              <a:buSzPct val="72000"/>
              <a:buFontTx/>
              <a:buNone/>
              <a:tabLst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noProof="0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1" name="Inhaltsplatzhalter 10"/>
          <p:cNvSpPr>
            <a:spLocks noGrp="1"/>
          </p:cNvSpPr>
          <p:nvPr>
            <p:ph sz="quarter" idx="12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spcBef>
                <a:spcPts val="900"/>
              </a:spcBef>
              <a:buFontTx/>
              <a:buNone/>
              <a:defRPr lang="de-DE" sz="3600" b="0" i="0" smtClean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57725585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ogo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448707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osag_blue_gree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107F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99CC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‹Nr.›</a:t>
            </a:fld>
            <a:endParaRPr lang="de-DE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3771480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107F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99CC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148224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‹Nr.›</a:t>
            </a:fld>
            <a:endParaRPr lang="de-DE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1919384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hf sldNum="0" hdr="0" ftr="0" dt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365703"/>
      </p:ext>
    </p:extLst>
  </p:cSld>
  <p:clrMapOvr>
    <a:masterClrMapping/>
  </p:clrMapOvr>
  <p:hf sldNum="0" hdr="0" ftr="0" dt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ogo_blue_gree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wrap="none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0" name="Inhaltsplatzhalter 9"/>
          <p:cNvSpPr>
            <a:spLocks noGrp="1"/>
          </p:cNvSpPr>
          <p:nvPr>
            <p:ph sz="quarter" idx="11"/>
          </p:nvPr>
        </p:nvSpPr>
        <p:spPr>
          <a:xfrm>
            <a:off x="342934" y="10223500"/>
            <a:ext cx="2679700" cy="304800"/>
          </a:xfrm>
          <a:prstGeom prst="rect">
            <a:avLst/>
          </a:prstGeom>
        </p:spPr>
        <p:txBody>
          <a:bodyPr vert="horz" lIns="0" tIns="0" rIns="0" bIns="0"/>
          <a:lstStyle>
            <a:lvl1pPr marL="279353" marR="0" indent="-279353" algn="l" defTabSz="914247" rtl="0" eaLnBrk="0" fontAlgn="base" latinLnBrk="0" hangingPunct="0">
              <a:lnSpc>
                <a:spcPct val="100000"/>
              </a:lnSpc>
              <a:spcBef>
                <a:spcPts val="900"/>
              </a:spcBef>
              <a:spcAft>
                <a:spcPct val="0"/>
              </a:spcAft>
              <a:buClr>
                <a:srgbClr val="BB0000"/>
              </a:buClr>
              <a:buSzPct val="72000"/>
              <a:buFontTx/>
              <a:buNone/>
              <a:tabLst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noProof="0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1" name="Inhaltsplatzhalter 10"/>
          <p:cNvSpPr>
            <a:spLocks noGrp="1"/>
          </p:cNvSpPr>
          <p:nvPr>
            <p:ph sz="quarter" idx="12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spcBef>
                <a:spcPts val="900"/>
              </a:spcBef>
              <a:buFontTx/>
              <a:buNone/>
              <a:defRPr lang="de-DE" sz="3600" b="0" i="0" smtClean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09411953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ogo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16424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osag_green_red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55AA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BB2222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6030648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osag_blue_gree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107F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99CC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‹Nr.›</a:t>
            </a:fld>
            <a:endParaRPr lang="de-DE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8357486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green_red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55AA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BB2222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green_red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55AA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BB2222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1.pdf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2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10.png"/><Relationship Id="rId5" Type="http://schemas.openxmlformats.org/officeDocument/2006/relationships/image" Target="../media/image11.pdf"/><Relationship Id="rId4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1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5" Type="http://schemas.openxmlformats.org/officeDocument/2006/relationships/image" Target="../media/image11.png"/><Relationship Id="rId4" Type="http://schemas.openxmlformats.org/officeDocument/2006/relationships/image" Target="../media/image12.pdf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theme" Target="../theme/theme13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5" Type="http://schemas.openxmlformats.org/officeDocument/2006/relationships/image" Target="../media/image11.png"/><Relationship Id="rId4" Type="http://schemas.openxmlformats.org/officeDocument/2006/relationships/image" Target="../media/image12.pdf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0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image" Target="../media/image1.pdf"/><Relationship Id="rId4" Type="http://schemas.openxmlformats.org/officeDocument/2006/relationships/theme" Target="../theme/theme14.xml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theme" Target="../theme/theme15.xml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5" Type="http://schemas.openxmlformats.org/officeDocument/2006/relationships/image" Target="../media/image11.png"/><Relationship Id="rId4" Type="http://schemas.openxmlformats.org/officeDocument/2006/relationships/image" Target="../media/image12.pd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2.pdf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.pdf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1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4.pdf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5.png"/><Relationship Id="rId5" Type="http://schemas.openxmlformats.org/officeDocument/2006/relationships/image" Target="../media/image5.pdf"/><Relationship Id="rId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6.png"/><Relationship Id="rId5" Type="http://schemas.openxmlformats.org/officeDocument/2006/relationships/image" Target="../media/image6.pdf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7.png"/><Relationship Id="rId5" Type="http://schemas.openxmlformats.org/officeDocument/2006/relationships/image" Target="../media/image7.pdf"/><Relationship Id="rId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8.png"/><Relationship Id="rId5" Type="http://schemas.openxmlformats.org/officeDocument/2006/relationships/image" Target="../media/image9.pdf"/><Relationship Id="rId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9.png"/><Relationship Id="rId5" Type="http://schemas.openxmlformats.org/officeDocument/2006/relationships/image" Target="../media/image10.pdf"/><Relationship Id="rId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os_pp_back_master_standard.pdf"/>
          <p:cNvPicPr preferRelativeResize="0">
            <a:picLocks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1"/>
            <a:ext cx="16256000" cy="10922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9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6" r:id="rId2"/>
    <p:sldLayoutId id="2147483755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os_pp_back_master_title.pdf"/>
          <p:cNvPicPr preferRelativeResize="0">
            <a:picLocks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0" y="0"/>
            <a:ext cx="16256000" cy="10922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12880" y="437196"/>
            <a:ext cx="14631829" cy="1819540"/>
          </a:xfrm>
          <a:prstGeom prst="rect">
            <a:avLst/>
          </a:prstGeom>
        </p:spPr>
        <p:txBody>
          <a:bodyPr vert="horz" lIns="148224" tIns="74112" rIns="148224" bIns="74112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12880" y="2547357"/>
            <a:ext cx="14631829" cy="7204872"/>
          </a:xfrm>
          <a:prstGeom prst="rect">
            <a:avLst/>
          </a:prstGeom>
        </p:spPr>
        <p:txBody>
          <a:bodyPr vert="horz" lIns="148224" tIns="74112" rIns="148224" bIns="74112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12880" y="10118663"/>
            <a:ext cx="3793437" cy="581242"/>
          </a:xfrm>
          <a:prstGeom prst="rect">
            <a:avLst/>
          </a:prstGeom>
        </p:spPr>
        <p:txBody>
          <a:bodyPr vert="horz" lIns="148224" tIns="74112" rIns="148224" bIns="74112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554676" y="10118663"/>
            <a:ext cx="5148236" cy="581242"/>
          </a:xfrm>
          <a:prstGeom prst="rect">
            <a:avLst/>
          </a:prstGeom>
        </p:spPr>
        <p:txBody>
          <a:bodyPr vert="horz" lIns="148224" tIns="74112" rIns="148224" bIns="74112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651272" y="10118663"/>
            <a:ext cx="3793437" cy="581242"/>
          </a:xfrm>
          <a:prstGeom prst="rect">
            <a:avLst/>
          </a:prstGeom>
        </p:spPr>
        <p:txBody>
          <a:bodyPr vert="horz" lIns="148224" tIns="74112" rIns="148224" bIns="74112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hf hdr="0" ftr="0" dt="0"/>
  <p:txStyles>
    <p:titleStyle>
      <a:lvl1pPr algn="ctr" defTabSz="1482242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555841" indent="-555841" algn="l" defTabSz="1482242" rtl="0" eaLnBrk="1" latinLnBrk="0" hangingPunct="1">
        <a:spcBef>
          <a:spcPct val="20000"/>
        </a:spcBef>
        <a:buFont typeface="Wingdings" pitchFamily="2" charset="2"/>
        <a:buChar char="§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1204322" indent="-463201" algn="l" defTabSz="1482242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852803" indent="-370561" algn="l" defTabSz="1482242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2593924" indent="-370561" algn="l" defTabSz="1482242" rtl="0" eaLnBrk="1" latinLnBrk="0" hangingPunct="1">
        <a:spcBef>
          <a:spcPct val="20000"/>
        </a:spcBef>
        <a:buFont typeface="Wingdings" pitchFamily="2" charset="2"/>
        <a:buChar char="§"/>
        <a:defRPr sz="23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3335045" indent="-370561" algn="l" defTabSz="1482242" rtl="0" eaLnBrk="1" latinLnBrk="0" hangingPunct="1">
        <a:spcBef>
          <a:spcPct val="20000"/>
        </a:spcBef>
        <a:buFont typeface="Wingdings" pitchFamily="2" charset="2"/>
        <a:buChar char="§"/>
        <a:defRPr sz="23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4076167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817288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58409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99530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41121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82242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23364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64485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705606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46727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87848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928970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os_pp_back_master_title.pdf"/>
          <p:cNvPicPr preferRelativeResize="0">
            <a:picLocks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0" y="0"/>
            <a:ext cx="16256000" cy="10922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11372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os_pp_back_master_standard.pdf"/>
          <p:cNvPicPr preferRelativeResize="0">
            <a:picLocks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0" y="1"/>
            <a:ext cx="16256000" cy="10922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31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os_pp_back_master_title.pdf"/>
          <p:cNvPicPr preferRelativeResize="0">
            <a:picLocks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0" y="0"/>
            <a:ext cx="16256000" cy="10922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30303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1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7"/>
              <a:stretch>
                <a:fillRect/>
              </a:stretch>
            </p:blipFill>
          </mc:Choice>
          <mc:Fallback>
            <p:blipFill>
              <a:blip r:embed="rId8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4" r:id="rId2"/>
    <p:sldLayoutId id="2147483723" r:id="rId3"/>
    <p:sldLayoutId id="2147483769" r:id="rId4"/>
    <p:sldLayoutId id="2147483770" r:id="rId5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2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28" r:id="rId2"/>
    <p:sldLayoutId id="2147483727" r:id="rId3"/>
    <p:sldLayoutId id="2147483758" r:id="rId4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3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2" r:id="rId2"/>
    <p:sldLayoutId id="2147483731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4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6" r:id="rId2"/>
    <p:sldLayoutId id="2147483735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5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0" r:id="rId2"/>
    <p:sldLayoutId id="2147483739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6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5" name="Foliennummernplatzhalter 7"/>
          <p:cNvSpPr txBox="1">
            <a:spLocks/>
          </p:cNvSpPr>
          <p:nvPr userDrawn="1"/>
        </p:nvSpPr>
        <p:spPr>
          <a:xfrm>
            <a:off x="495300" y="4953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6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4" r:id="rId2"/>
    <p:sldLayoutId id="2147483743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7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48" r:id="rId2"/>
    <p:sldLayoutId id="2147483747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8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2" r:id="rId2"/>
    <p:sldLayoutId id="2147483751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JOC Cockpit Overview</a:t>
            </a:r>
            <a:endParaRPr lang="de-DE" dirty="0"/>
          </a:p>
        </p:txBody>
      </p:sp>
      <p:sp>
        <p:nvSpPr>
          <p:cNvPr id="9" name="Inhaltsplatzhalter 8"/>
          <p:cNvSpPr txBox="1">
            <a:spLocks/>
          </p:cNvSpPr>
          <p:nvPr/>
        </p:nvSpPr>
        <p:spPr>
          <a:xfrm>
            <a:off x="3311235" y="2400299"/>
            <a:ext cx="12663055" cy="6674427"/>
          </a:xfrm>
          <a:prstGeom prst="rect">
            <a:avLst/>
          </a:prstGeom>
        </p:spPr>
        <p:txBody>
          <a:bodyPr lIns="0" tIns="0" rIns="0" bIns="0" anchor="ctr" anchorCtr="0"/>
          <a:lstStyle/>
          <a:p>
            <a:pPr marL="342843" indent="-342843" algn="l" defTabSz="457124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de-DE" sz="6500" b="1" dirty="0" smtClean="0">
                <a:solidFill>
                  <a:srgbClr val="7FA4CC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JobScheduler Operations</a:t>
            </a:r>
          </a:p>
          <a:p>
            <a:pPr marL="342843" indent="-342843" algn="l" defTabSz="457124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de-DE" sz="6500" b="1" dirty="0" smtClean="0">
                <a:solidFill>
                  <a:srgbClr val="7FA4CC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Center: JOC Cockpit</a:t>
            </a:r>
          </a:p>
          <a:p>
            <a:pPr marL="342843" indent="-342843" algn="l" defTabSz="457124">
              <a:spcBef>
                <a:spcPct val="20000"/>
              </a:spcBef>
              <a:buFont typeface="Arial" pitchFamily="34" charset="0"/>
              <a:buNone/>
              <a:defRPr/>
            </a:pPr>
            <a:endParaRPr lang="de-DE" sz="4200" b="1" dirty="0" smtClean="0">
              <a:solidFill>
                <a:srgbClr val="7FA4CC"/>
              </a:solidFill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indent="-342843" algn="l" defTabSz="457124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de-DE" sz="4900" b="1" dirty="0" smtClean="0">
                <a:solidFill>
                  <a:srgbClr val="7FA4CC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Overview</a:t>
            </a:r>
          </a:p>
          <a:p>
            <a:pPr marL="342843" indent="-342843" algn="l" defTabSz="457124">
              <a:spcBef>
                <a:spcPct val="20000"/>
              </a:spcBef>
              <a:buFont typeface="Arial" pitchFamily="34" charset="0"/>
              <a:buNone/>
              <a:defRPr/>
            </a:pPr>
            <a:endParaRPr lang="de-DE" sz="4900" b="1" dirty="0" smtClean="0">
              <a:solidFill>
                <a:srgbClr val="7FA4CC"/>
              </a:solidFill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</p:txBody>
      </p:sp>
      <p:sp>
        <p:nvSpPr>
          <p:cNvPr id="4" name="Abgerundetes Rechteck 3"/>
          <p:cNvSpPr/>
          <p:nvPr/>
        </p:nvSpPr>
        <p:spPr>
          <a:xfrm rot="20636374">
            <a:off x="154863" y="7942257"/>
            <a:ext cx="5174735" cy="1274164"/>
          </a:xfrm>
          <a:prstGeom prst="roundRect">
            <a:avLst/>
          </a:prstGeom>
          <a:solidFill>
            <a:srgbClr val="223388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Information </a:t>
            </a:r>
            <a:r>
              <a:rPr lang="de-DE" dirty="0" err="1" smtClean="0"/>
              <a:t>for</a:t>
            </a:r>
            <a:endParaRPr lang="de-DE" dirty="0" smtClean="0"/>
          </a:p>
          <a:p>
            <a:pPr algn="ctr"/>
            <a:r>
              <a:rPr lang="de-DE" dirty="0" err="1" smtClean="0"/>
              <a:t>Interested</a:t>
            </a:r>
            <a:r>
              <a:rPr lang="de-DE" dirty="0" smtClean="0"/>
              <a:t> </a:t>
            </a:r>
            <a:r>
              <a:rPr lang="de-DE" dirty="0" err="1" smtClean="0"/>
              <a:t>Parties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96595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de-DE" dirty="0" smtClean="0"/>
              <a:t>Administrator</a:t>
            </a:r>
          </a:p>
          <a:p>
            <a:pPr lvl="1"/>
            <a:r>
              <a:rPr lang="en-US" dirty="0"/>
              <a:t>T</a:t>
            </a:r>
            <a:r>
              <a:rPr lang="en-US" dirty="0" smtClean="0"/>
              <a:t>echnical </a:t>
            </a:r>
            <a:r>
              <a:rPr lang="en-US" dirty="0"/>
              <a:t>role without any responsibilities in the IT </a:t>
            </a:r>
            <a:r>
              <a:rPr lang="en-US" dirty="0" smtClean="0"/>
              <a:t>process</a:t>
            </a:r>
            <a:endParaRPr lang="de-DE" dirty="0" smtClean="0"/>
          </a:p>
          <a:p>
            <a:r>
              <a:rPr lang="de-DE" dirty="0" err="1" smtClean="0"/>
              <a:t>Application</a:t>
            </a:r>
            <a:r>
              <a:rPr lang="de-DE" dirty="0" smtClean="0"/>
              <a:t> Manager</a:t>
            </a:r>
          </a:p>
          <a:p>
            <a:pPr lvl="1"/>
            <a:r>
              <a:rPr lang="en-US" dirty="0"/>
              <a:t>E</a:t>
            </a:r>
            <a:r>
              <a:rPr lang="en-US" dirty="0" smtClean="0"/>
              <a:t>ngineering </a:t>
            </a:r>
            <a:r>
              <a:rPr lang="en-US" dirty="0"/>
              <a:t>role with in-depth knowledge of jobs and job </a:t>
            </a:r>
            <a:r>
              <a:rPr lang="en-US" dirty="0" smtClean="0"/>
              <a:t>chains, </a:t>
            </a:r>
            <a:r>
              <a:rPr lang="en-US" dirty="0"/>
              <a:t>however, </a:t>
            </a:r>
            <a:r>
              <a:rPr lang="en-US" dirty="0" smtClean="0"/>
              <a:t>not </a:t>
            </a:r>
            <a:r>
              <a:rPr lang="en-US" dirty="0"/>
              <a:t>necessarily involved in daily operations</a:t>
            </a:r>
            <a:endParaRPr lang="de-DE" dirty="0" smtClean="0"/>
          </a:p>
          <a:p>
            <a:r>
              <a:rPr lang="de-DE" dirty="0" smtClean="0"/>
              <a:t>IT Operator</a:t>
            </a:r>
          </a:p>
          <a:p>
            <a:pPr lvl="1"/>
            <a:r>
              <a:rPr lang="en-US" dirty="0"/>
              <a:t>R</a:t>
            </a:r>
            <a:r>
              <a:rPr lang="en-US" dirty="0" smtClean="0"/>
              <a:t>ole </a:t>
            </a:r>
            <a:r>
              <a:rPr lang="en-US" dirty="0"/>
              <a:t>for daily operations of jobs and job </a:t>
            </a:r>
            <a:r>
              <a:rPr lang="en-US" dirty="0" smtClean="0"/>
              <a:t>chains</a:t>
            </a:r>
            <a:endParaRPr lang="de-DE" dirty="0" smtClean="0"/>
          </a:p>
          <a:p>
            <a:r>
              <a:rPr lang="de-DE" dirty="0" err="1" smtClean="0"/>
              <a:t>Incident</a:t>
            </a:r>
            <a:r>
              <a:rPr lang="de-DE" dirty="0" smtClean="0"/>
              <a:t> Manager</a:t>
            </a:r>
          </a:p>
          <a:p>
            <a:pPr lvl="1"/>
            <a:r>
              <a:rPr lang="en-US" dirty="0"/>
              <a:t>R</a:t>
            </a:r>
            <a:r>
              <a:rPr lang="en-US" dirty="0" smtClean="0"/>
              <a:t>ole for </a:t>
            </a:r>
            <a:r>
              <a:rPr lang="en-US" dirty="0"/>
              <a:t>the IT Service Desk, e.g. 1st </a:t>
            </a:r>
            <a:r>
              <a:rPr lang="en-US" dirty="0" smtClean="0"/>
              <a:t>and/or </a:t>
            </a:r>
            <a:r>
              <a:rPr lang="en-US" dirty="0"/>
              <a:t>2nd level support, for interventions and Incident </a:t>
            </a:r>
            <a:r>
              <a:rPr lang="en-US" dirty="0" smtClean="0"/>
              <a:t>Management</a:t>
            </a:r>
            <a:endParaRPr lang="de-DE" dirty="0" smtClean="0"/>
          </a:p>
          <a:p>
            <a:r>
              <a:rPr lang="de-DE" dirty="0" smtClean="0"/>
              <a:t>Business User</a:t>
            </a:r>
          </a:p>
          <a:p>
            <a:pPr lvl="1"/>
            <a:r>
              <a:rPr lang="en-US" dirty="0" smtClean="0"/>
              <a:t>Role </a:t>
            </a:r>
            <a:r>
              <a:rPr lang="en-US" dirty="0"/>
              <a:t>for </a:t>
            </a:r>
            <a:r>
              <a:rPr lang="en-US" dirty="0" err="1"/>
              <a:t>backoffice</a:t>
            </a:r>
            <a:r>
              <a:rPr lang="en-US" dirty="0"/>
              <a:t> users not responsible for IT (probably for Business Processes</a:t>
            </a:r>
            <a:r>
              <a:rPr lang="en-US" dirty="0" smtClean="0"/>
              <a:t>)</a:t>
            </a:r>
            <a:endParaRPr lang="de-DE" dirty="0" smtClean="0"/>
          </a:p>
          <a:p>
            <a:r>
              <a:rPr lang="de-DE" dirty="0" smtClean="0"/>
              <a:t>API User</a:t>
            </a:r>
          </a:p>
          <a:p>
            <a:pPr lvl="1"/>
            <a:r>
              <a:rPr lang="en-US" dirty="0" smtClean="0"/>
              <a:t>Role </a:t>
            </a:r>
            <a:r>
              <a:rPr lang="en-US" dirty="0"/>
              <a:t>is intended for </a:t>
            </a:r>
            <a:r>
              <a:rPr lang="en-US" dirty="0" smtClean="0"/>
              <a:t>applications </a:t>
            </a:r>
            <a:r>
              <a:rPr lang="en-US" dirty="0"/>
              <a:t>that access JobScheduler via its API</a:t>
            </a:r>
            <a:endParaRPr lang="de-DE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JOC Cockpit Security Features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Default Roles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0765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JOC Cockpit Security Features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Matrix </a:t>
            </a:r>
            <a:r>
              <a:rPr lang="en-US" dirty="0" smtClean="0"/>
              <a:t>of </a:t>
            </a:r>
            <a:r>
              <a:rPr lang="en-US" dirty="0" smtClean="0"/>
              <a:t>Default Roles </a:t>
            </a:r>
            <a:r>
              <a:rPr lang="en-US" dirty="0" smtClean="0"/>
              <a:t>and Permissions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C:\Users\victorgarcia\Desktop\permission-rol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7409" y="2069578"/>
            <a:ext cx="9088531" cy="85260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5874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JOC Security Features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smtClean="0"/>
              <a:t>Single </a:t>
            </a:r>
            <a:r>
              <a:rPr lang="de-DE" dirty="0" err="1" smtClean="0"/>
              <a:t>Sign</a:t>
            </a:r>
            <a:r>
              <a:rPr lang="de-DE" dirty="0" smtClean="0"/>
              <a:t>-On</a:t>
            </a:r>
            <a:endParaRPr lang="en-US" dirty="0" smtClean="0"/>
          </a:p>
        </p:txBody>
      </p:sp>
      <p:sp>
        <p:nvSpPr>
          <p:cNvPr id="33" name="Inhaltsplatzhalter 32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de-DE" b="1" dirty="0" smtClean="0"/>
              <a:t>Authentication</a:t>
            </a:r>
            <a:br>
              <a:rPr lang="de-DE" b="1" dirty="0" smtClean="0"/>
            </a:br>
            <a:endParaRPr lang="de-DE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Direct</a:t>
            </a:r>
            <a:r>
              <a:rPr lang="de-DE" dirty="0" smtClean="0"/>
              <a:t> </a:t>
            </a:r>
            <a:r>
              <a:rPr lang="de-DE" dirty="0" err="1" smtClean="0"/>
              <a:t>authentication</a:t>
            </a:r>
            <a:r>
              <a:rPr lang="de-DE" dirty="0" smtClean="0"/>
              <a:t> via LDAP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provided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Alternatively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a </a:t>
            </a:r>
            <a:r>
              <a:rPr lang="de-DE" dirty="0" err="1" smtClean="0"/>
              <a:t>local</a:t>
            </a:r>
            <a:r>
              <a:rPr lang="de-DE" dirty="0" smtClean="0"/>
              <a:t> </a:t>
            </a:r>
            <a:r>
              <a:rPr lang="de-DE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shiro.ini</a:t>
            </a:r>
            <a:r>
              <a:rPr lang="de-DE" dirty="0" smtClean="0"/>
              <a:t> </a:t>
            </a:r>
            <a:r>
              <a:rPr lang="de-DE" dirty="0" err="1" smtClean="0"/>
              <a:t>file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authentication</a:t>
            </a:r>
            <a:r>
              <a:rPr lang="de-DE" dirty="0" smtClean="0"/>
              <a:t> </a:t>
            </a:r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 err="1" smtClean="0"/>
              <a:t>Authorization</a:t>
            </a:r>
            <a:r>
              <a:rPr lang="de-DE" b="1" dirty="0" smtClean="0"/>
              <a:t/>
            </a:r>
            <a:br>
              <a:rPr lang="de-DE" b="1" dirty="0" smtClean="0"/>
            </a:br>
            <a:endParaRPr lang="de-DE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Roles</a:t>
            </a:r>
            <a:r>
              <a:rPr lang="de-DE" dirty="0" smtClean="0"/>
              <a:t> and Operations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predefined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Permissions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configu-red</a:t>
            </a:r>
            <a:r>
              <a:rPr lang="de-DE" dirty="0" smtClean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 smtClean="0"/>
              <a:t>roles</a:t>
            </a:r>
            <a:r>
              <a:rPr lang="de-DE" dirty="0" smtClean="0"/>
              <a:t> </a:t>
            </a:r>
            <a:r>
              <a:rPr lang="de-DE" dirty="0"/>
              <a:t>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/>
              <a:t>local</a:t>
            </a:r>
            <a:r>
              <a:rPr lang="de-DE" dirty="0"/>
              <a:t> </a:t>
            </a:r>
            <a:r>
              <a:rPr lang="de-DE" dirty="0">
                <a:latin typeface="Courier New" panose="02070309020205020404" pitchFamily="49" charset="0"/>
                <a:cs typeface="Courier New" panose="02070309020205020404" pitchFamily="49" charset="0"/>
              </a:rPr>
              <a:t>shiro.ini</a:t>
            </a:r>
            <a:r>
              <a:rPr lang="de-DE" dirty="0"/>
              <a:t> </a:t>
            </a:r>
            <a:r>
              <a:rPr lang="de-DE" dirty="0" err="1" smtClean="0"/>
              <a:t>file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Roles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managed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LDAP </a:t>
            </a:r>
            <a:r>
              <a:rPr lang="de-DE" dirty="0" err="1" smtClean="0"/>
              <a:t>directory</a:t>
            </a:r>
            <a:r>
              <a:rPr lang="de-DE" dirty="0" smtClean="0"/>
              <a:t> </a:t>
            </a:r>
            <a:r>
              <a:rPr lang="de-DE" dirty="0" err="1" smtClean="0"/>
              <a:t>service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group</a:t>
            </a:r>
            <a:r>
              <a:rPr lang="de-DE" dirty="0" smtClean="0"/>
              <a:t> </a:t>
            </a:r>
            <a:r>
              <a:rPr lang="de-DE" dirty="0" err="1" smtClean="0"/>
              <a:t>membership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users</a:t>
            </a:r>
            <a:r>
              <a:rPr lang="de-DE" dirty="0" smtClean="0"/>
              <a:t> 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Alternatively</a:t>
            </a:r>
            <a:r>
              <a:rPr lang="de-DE" dirty="0" smtClean="0"/>
              <a:t> </a:t>
            </a:r>
            <a:r>
              <a:rPr lang="de-DE" dirty="0" err="1" smtClean="0"/>
              <a:t>roles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managed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local</a:t>
            </a:r>
            <a:r>
              <a:rPr lang="de-DE" dirty="0" smtClean="0"/>
              <a:t> </a:t>
            </a:r>
            <a:r>
              <a:rPr lang="de-DE" dirty="0">
                <a:latin typeface="Courier New" panose="02070309020205020404" pitchFamily="49" charset="0"/>
                <a:cs typeface="Courier New" panose="02070309020205020404" pitchFamily="49" charset="0"/>
              </a:rPr>
              <a:t>shiro.ini</a:t>
            </a:r>
            <a:r>
              <a:rPr lang="de-DE" dirty="0"/>
              <a:t> </a:t>
            </a:r>
            <a:r>
              <a:rPr lang="de-DE" dirty="0" err="1" smtClean="0"/>
              <a:t>file</a:t>
            </a: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6735" y="2406377"/>
            <a:ext cx="12200400" cy="537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62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Inhaltsplatzhalter 27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/>
              <a:t>Motivation for the JOC Cockpit</a:t>
            </a:r>
            <a:endParaRPr lang="en-US" sz="600" dirty="0"/>
          </a:p>
          <a:p>
            <a:endParaRPr lang="en-US" sz="600" dirty="0"/>
          </a:p>
          <a:p>
            <a:r>
              <a:rPr lang="de-DE" dirty="0"/>
              <a:t>JOC Cockpit </a:t>
            </a:r>
            <a:r>
              <a:rPr lang="de-DE" dirty="0" err="1" smtClean="0"/>
              <a:t>Architecture</a:t>
            </a:r>
            <a:endParaRPr lang="de-DE" dirty="0" smtClean="0"/>
          </a:p>
          <a:p>
            <a:pPr lvl="1"/>
            <a:endParaRPr lang="de-DE" sz="600" dirty="0"/>
          </a:p>
          <a:p>
            <a:r>
              <a:rPr lang="de-DE" dirty="0"/>
              <a:t>JOC Cockpit </a:t>
            </a:r>
            <a:r>
              <a:rPr lang="de-DE" dirty="0" smtClean="0"/>
              <a:t>Security Features</a:t>
            </a:r>
            <a:endParaRPr lang="de-DE" sz="3200" dirty="0" smtClean="0"/>
          </a:p>
          <a:p>
            <a:pPr lvl="1"/>
            <a:endParaRPr lang="en-US" sz="600" dirty="0" smtClean="0"/>
          </a:p>
          <a:p>
            <a:r>
              <a:rPr lang="en-US" dirty="0" smtClean="0"/>
              <a:t>JOC Cockpit Visualization Features</a:t>
            </a:r>
          </a:p>
          <a:p>
            <a:pPr lvl="1"/>
            <a:r>
              <a:rPr lang="en-US" dirty="0" smtClean="0"/>
              <a:t>Dashboard</a:t>
            </a:r>
          </a:p>
          <a:p>
            <a:pPr lvl="1"/>
            <a:r>
              <a:rPr lang="en-US" dirty="0" smtClean="0"/>
              <a:t>Daily Plan</a:t>
            </a:r>
          </a:p>
          <a:p>
            <a:pPr lvl="1"/>
            <a:r>
              <a:rPr lang="en-US" dirty="0" smtClean="0"/>
              <a:t>Card View</a:t>
            </a:r>
          </a:p>
          <a:p>
            <a:pPr lvl="1"/>
            <a:r>
              <a:rPr lang="en-US" dirty="0" smtClean="0"/>
              <a:t>Table View</a:t>
            </a:r>
          </a:p>
          <a:p>
            <a:pPr lvl="1"/>
            <a:r>
              <a:rPr lang="en-US" dirty="0" smtClean="0"/>
              <a:t>Graphical View</a:t>
            </a:r>
          </a:p>
          <a:p>
            <a:pPr lvl="1"/>
            <a:r>
              <a:rPr lang="en-US" dirty="0" smtClean="0"/>
              <a:t>Resources View</a:t>
            </a:r>
          </a:p>
          <a:p>
            <a:pPr lvl="1"/>
            <a:endParaRPr lang="en-US" sz="600" dirty="0" smtClean="0"/>
          </a:p>
          <a:p>
            <a:r>
              <a:rPr lang="en-US" dirty="0" smtClean="0"/>
              <a:t>JOC Cockpit Interaction Features</a:t>
            </a:r>
            <a:endParaRPr lang="de-CH" sz="1800" dirty="0" smtClean="0"/>
          </a:p>
          <a:p>
            <a:pPr lvl="1"/>
            <a:endParaRPr lang="de-CH" sz="600" dirty="0" smtClean="0"/>
          </a:p>
          <a:p>
            <a:pPr lvl="1"/>
            <a:endParaRPr lang="de-DE" sz="600" dirty="0"/>
          </a:p>
          <a:p>
            <a:pPr marL="0" indent="0">
              <a:buNone/>
            </a:pPr>
            <a:endParaRPr lang="de-DE" sz="600" dirty="0"/>
          </a:p>
          <a:p>
            <a:pPr lvl="1"/>
            <a:endParaRPr lang="de-DE" sz="18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JOC Cockpit </a:t>
            </a:r>
            <a:r>
              <a:rPr lang="de-DE" dirty="0" err="1" smtClean="0"/>
              <a:t>Visualization</a:t>
            </a:r>
            <a:r>
              <a:rPr lang="de-DE" dirty="0" smtClean="0"/>
              <a:t> Features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smtClean="0"/>
              <a:t>Table </a:t>
            </a:r>
            <a:r>
              <a:rPr lang="de-DE" dirty="0" err="1" smtClean="0"/>
              <a:t>of</a:t>
            </a:r>
            <a:r>
              <a:rPr lang="de-DE" dirty="0" smtClean="0"/>
              <a:t> Contents</a:t>
            </a:r>
            <a:endParaRPr lang="de-DE" dirty="0"/>
          </a:p>
        </p:txBody>
      </p:sp>
      <p:sp>
        <p:nvSpPr>
          <p:cNvPr id="2" name="Inhaltsplatzhalter 1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4528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JOC Cockpit Visualization Features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smtClean="0"/>
              <a:t>Dashboard</a:t>
            </a:r>
            <a:endParaRPr lang="en-US" dirty="0" smtClean="0"/>
          </a:p>
        </p:txBody>
      </p:sp>
      <p:sp>
        <p:nvSpPr>
          <p:cNvPr id="7" name="Inhaltsplatzhalter 32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 smtClean="0"/>
              <a:t>Dashboard</a:t>
            </a:r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The Dashboard </a:t>
            </a:r>
            <a:r>
              <a:rPr lang="de-DE" dirty="0" err="1" smtClean="0"/>
              <a:t>offers</a:t>
            </a:r>
            <a:r>
              <a:rPr lang="de-DE" dirty="0" smtClean="0"/>
              <a:t> a </a:t>
            </a:r>
            <a:r>
              <a:rPr lang="de-DE" dirty="0" err="1" smtClean="0"/>
              <a:t>comprehensive</a:t>
            </a:r>
            <a:r>
              <a:rPr lang="de-DE" dirty="0" smtClean="0"/>
              <a:t> </a:t>
            </a:r>
            <a:r>
              <a:rPr lang="de-DE" dirty="0" err="1" smtClean="0"/>
              <a:t>overview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most </a:t>
            </a:r>
            <a:r>
              <a:rPr lang="de-DE" dirty="0" err="1" smtClean="0"/>
              <a:t>relevent</a:t>
            </a:r>
            <a:r>
              <a:rPr lang="de-DE" dirty="0" smtClean="0"/>
              <a:t> </a:t>
            </a:r>
            <a:r>
              <a:rPr lang="de-DE" dirty="0" err="1" smtClean="0"/>
              <a:t>informa-tion</a:t>
            </a:r>
            <a:r>
              <a:rPr lang="de-DE" dirty="0" smtClean="0"/>
              <a:t> in the form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widgets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Information in </a:t>
            </a:r>
            <a:r>
              <a:rPr lang="de-DE" dirty="0" err="1" smtClean="0"/>
              <a:t>the</a:t>
            </a:r>
            <a:r>
              <a:rPr lang="de-DE" dirty="0" smtClean="0"/>
              <a:t> Dash-board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updated</a:t>
            </a:r>
            <a:r>
              <a:rPr lang="de-DE" dirty="0" smtClean="0"/>
              <a:t> </a:t>
            </a:r>
            <a:r>
              <a:rPr lang="de-DE" dirty="0" err="1" smtClean="0"/>
              <a:t>automa-tically</a:t>
            </a:r>
            <a:r>
              <a:rPr lang="de-DE" dirty="0" smtClean="0"/>
              <a:t> in </a:t>
            </a:r>
            <a:r>
              <a:rPr lang="de-DE" dirty="0" err="1" smtClean="0"/>
              <a:t>near</a:t>
            </a:r>
            <a:r>
              <a:rPr lang="de-DE" dirty="0" smtClean="0"/>
              <a:t> real-time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The Dashboard </a:t>
            </a:r>
            <a:r>
              <a:rPr lang="de-DE" dirty="0" err="1" smtClean="0"/>
              <a:t>shows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JobScheduler Master </a:t>
            </a:r>
            <a:r>
              <a:rPr lang="de-DE" dirty="0" err="1" smtClean="0"/>
              <a:t>status</a:t>
            </a:r>
            <a:r>
              <a:rPr lang="de-DE" dirty="0" smtClean="0"/>
              <a:t> </a:t>
            </a:r>
            <a:r>
              <a:rPr lang="de-DE" dirty="0" err="1" smtClean="0"/>
              <a:t>including</a:t>
            </a:r>
            <a:r>
              <a:rPr lang="de-DE" dirty="0" smtClean="0"/>
              <a:t> </a:t>
            </a:r>
            <a:r>
              <a:rPr lang="de-DE" dirty="0" err="1" smtClean="0"/>
              <a:t>cluster</a:t>
            </a:r>
            <a:r>
              <a:rPr lang="de-DE" dirty="0" smtClean="0"/>
              <a:t> </a:t>
            </a:r>
            <a:r>
              <a:rPr lang="de-DE" dirty="0" err="1" smtClean="0"/>
              <a:t>information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The Agent </a:t>
            </a:r>
            <a:r>
              <a:rPr lang="de-DE" dirty="0" err="1" smtClean="0"/>
              <a:t>overview</a:t>
            </a:r>
            <a:r>
              <a:rPr lang="de-DE" dirty="0" smtClean="0"/>
              <a:t> </a:t>
            </a:r>
            <a:r>
              <a:rPr lang="de-DE" dirty="0" err="1" smtClean="0"/>
              <a:t>shows</a:t>
            </a:r>
            <a:r>
              <a:rPr lang="de-DE" dirty="0" smtClean="0"/>
              <a:t> </a:t>
            </a:r>
            <a:r>
              <a:rPr lang="de-DE" dirty="0" err="1" smtClean="0"/>
              <a:t>healthy</a:t>
            </a:r>
            <a:r>
              <a:rPr lang="de-DE" dirty="0" smtClean="0"/>
              <a:t> and </a:t>
            </a:r>
            <a:r>
              <a:rPr lang="de-DE" dirty="0" err="1" smtClean="0"/>
              <a:t>unhealthy</a:t>
            </a:r>
            <a:r>
              <a:rPr lang="de-DE" dirty="0" smtClean="0"/>
              <a:t> Agent Clusters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The Dashboard </a:t>
            </a:r>
            <a:r>
              <a:rPr lang="de-DE" dirty="0" err="1" smtClean="0"/>
              <a:t>is</a:t>
            </a:r>
            <a:r>
              <a:rPr lang="de-DE" dirty="0" smtClean="0"/>
              <a:t> a </a:t>
            </a:r>
            <a:r>
              <a:rPr lang="de-DE" dirty="0" err="1" smtClean="0"/>
              <a:t>starting</a:t>
            </a:r>
            <a:r>
              <a:rPr lang="de-DE" dirty="0" smtClean="0"/>
              <a:t> </a:t>
            </a:r>
            <a:r>
              <a:rPr lang="de-DE" dirty="0" err="1" smtClean="0"/>
              <a:t>point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navigate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/>
              <a:t> </a:t>
            </a:r>
            <a:r>
              <a:rPr lang="de-DE" dirty="0" err="1" smtClean="0"/>
              <a:t>objects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interest</a:t>
            </a:r>
            <a:r>
              <a:rPr lang="de-DE" dirty="0" smtClean="0"/>
              <a:t>, e.g. </a:t>
            </a:r>
            <a:r>
              <a:rPr lang="de-DE" dirty="0" err="1" smtClean="0"/>
              <a:t>failed</a:t>
            </a:r>
            <a:r>
              <a:rPr lang="de-DE" dirty="0" smtClean="0"/>
              <a:t> </a:t>
            </a:r>
            <a:r>
              <a:rPr lang="de-DE" dirty="0" err="1" smtClean="0"/>
              <a:t>orders</a:t>
            </a:r>
            <a:r>
              <a:rPr lang="de-DE" dirty="0" smtClean="0"/>
              <a:t>, </a:t>
            </a:r>
            <a:r>
              <a:rPr lang="de-DE" dirty="0" err="1" smtClean="0"/>
              <a:t>suspended</a:t>
            </a:r>
            <a:r>
              <a:rPr lang="de-DE" dirty="0" smtClean="0"/>
              <a:t> </a:t>
            </a:r>
            <a:r>
              <a:rPr lang="de-DE" dirty="0" err="1" smtClean="0"/>
              <a:t>orders</a:t>
            </a:r>
            <a:r>
              <a:rPr lang="de-DE" dirty="0" smtClean="0"/>
              <a:t>, </a:t>
            </a:r>
            <a:r>
              <a:rPr lang="de-DE" dirty="0" err="1" smtClean="0"/>
              <a:t>late</a:t>
            </a:r>
            <a:r>
              <a:rPr lang="de-DE" dirty="0" smtClean="0"/>
              <a:t> </a:t>
            </a:r>
            <a:r>
              <a:rPr lang="de-DE" dirty="0" err="1" smtClean="0"/>
              <a:t>orders</a:t>
            </a:r>
            <a:r>
              <a:rPr lang="de-DE" dirty="0" smtClean="0"/>
              <a:t> etc.</a:t>
            </a:r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0608" y="2416628"/>
            <a:ext cx="12201602" cy="7378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52561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JOC Cockpit Visualization Features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smtClean="0"/>
              <a:t>Daily Plan: </a:t>
            </a:r>
            <a:r>
              <a:rPr lang="de-DE" dirty="0" err="1" smtClean="0"/>
              <a:t>Graphical</a:t>
            </a:r>
            <a:r>
              <a:rPr lang="de-DE" dirty="0" smtClean="0"/>
              <a:t> </a:t>
            </a:r>
            <a:r>
              <a:rPr lang="de-DE" dirty="0" err="1" smtClean="0"/>
              <a:t>Overview</a:t>
            </a:r>
            <a:r>
              <a:rPr lang="de-DE" dirty="0" smtClean="0"/>
              <a:t> (Gantt Chart)</a:t>
            </a:r>
            <a:endParaRPr lang="en-US" dirty="0"/>
          </a:p>
        </p:txBody>
      </p:sp>
      <p:sp>
        <p:nvSpPr>
          <p:cNvPr id="33" name="Inhaltsplatzhalter 32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de-DE" b="1" dirty="0" err="1" smtClean="0"/>
              <a:t>Graphical</a:t>
            </a:r>
            <a:r>
              <a:rPr lang="de-DE" b="1" dirty="0" smtClean="0"/>
              <a:t> Daily Plan</a:t>
            </a:r>
            <a:br>
              <a:rPr lang="de-DE" b="1" dirty="0" smtClean="0"/>
            </a:br>
            <a:endParaRPr lang="de-DE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The Daily Plan </a:t>
            </a:r>
            <a:r>
              <a:rPr lang="de-DE" dirty="0" err="1" smtClean="0"/>
              <a:t>graphical</a:t>
            </a:r>
            <a:r>
              <a:rPr lang="de-DE" dirty="0" smtClean="0"/>
              <a:t> </a:t>
            </a:r>
            <a:r>
              <a:rPr lang="de-DE" dirty="0" err="1" smtClean="0"/>
              <a:t>overview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represented</a:t>
            </a:r>
            <a:r>
              <a:rPr lang="de-DE" dirty="0" smtClean="0"/>
              <a:t> in a Gantt </a:t>
            </a:r>
            <a:r>
              <a:rPr lang="de-DE" dirty="0" err="1" smtClean="0"/>
              <a:t>diagram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See at a </a:t>
            </a:r>
            <a:r>
              <a:rPr lang="de-DE" dirty="0" err="1" smtClean="0"/>
              <a:t>glance</a:t>
            </a:r>
            <a:r>
              <a:rPr lang="de-DE" dirty="0" smtClean="0"/>
              <a:t> </a:t>
            </a:r>
            <a:r>
              <a:rPr lang="de-DE" dirty="0" err="1" smtClean="0"/>
              <a:t>what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running</a:t>
            </a:r>
            <a:r>
              <a:rPr lang="de-DE" dirty="0" smtClean="0"/>
              <a:t>, </a:t>
            </a:r>
            <a:r>
              <a:rPr lang="de-DE" dirty="0" err="1" smtClean="0"/>
              <a:t>what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queued</a:t>
            </a:r>
            <a:r>
              <a:rPr lang="de-DE" dirty="0" smtClean="0"/>
              <a:t>, </a:t>
            </a:r>
            <a:r>
              <a:rPr lang="de-DE" dirty="0" err="1" smtClean="0"/>
              <a:t>what</a:t>
            </a:r>
            <a:r>
              <a:rPr lang="de-DE" dirty="0" smtClean="0"/>
              <a:t> was </a:t>
            </a:r>
            <a:r>
              <a:rPr lang="de-DE" dirty="0" err="1" smtClean="0"/>
              <a:t>suspended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Color </a:t>
            </a:r>
            <a:r>
              <a:rPr lang="de-DE" dirty="0" err="1" smtClean="0"/>
              <a:t>coded</a:t>
            </a:r>
            <a:r>
              <a:rPr lang="de-DE" dirty="0" smtClean="0"/>
              <a:t> </a:t>
            </a:r>
            <a:r>
              <a:rPr lang="de-DE" dirty="0" err="1" smtClean="0"/>
              <a:t>information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recognition</a:t>
            </a:r>
            <a:r>
              <a:rPr lang="de-DE" dirty="0" smtClean="0"/>
              <a:t> </a:t>
            </a:r>
            <a:r>
              <a:rPr lang="de-DE" dirty="0" err="1" smtClean="0"/>
              <a:t>rather</a:t>
            </a:r>
            <a:r>
              <a:rPr lang="de-DE" dirty="0" smtClean="0"/>
              <a:t> </a:t>
            </a:r>
            <a:r>
              <a:rPr lang="de-DE" dirty="0" err="1" smtClean="0"/>
              <a:t>than</a:t>
            </a:r>
            <a:r>
              <a:rPr lang="de-DE" dirty="0" smtClean="0"/>
              <a:t> </a:t>
            </a:r>
            <a:r>
              <a:rPr lang="de-DE" dirty="0" err="1" smtClean="0"/>
              <a:t>recall</a:t>
            </a:r>
            <a:endParaRPr lang="de-DE" dirty="0" smtClean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1322" y="2312126"/>
            <a:ext cx="12793385" cy="64952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5564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JOC Cockpit </a:t>
            </a:r>
            <a:r>
              <a:rPr lang="de-DE" dirty="0" err="1" smtClean="0"/>
              <a:t>Visualization</a:t>
            </a:r>
            <a:r>
              <a:rPr lang="de-DE" dirty="0" smtClean="0"/>
              <a:t> Features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Daily Plan: Calendar View</a:t>
            </a:r>
            <a:endParaRPr lang="en-US" dirty="0"/>
          </a:p>
        </p:txBody>
      </p:sp>
      <p:sp>
        <p:nvSpPr>
          <p:cNvPr id="33" name="Inhaltsplatzhalter 32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de-DE" b="1" dirty="0" err="1"/>
              <a:t>Graphical</a:t>
            </a:r>
            <a:r>
              <a:rPr lang="de-DE" b="1" dirty="0"/>
              <a:t> </a:t>
            </a:r>
            <a:r>
              <a:rPr lang="de-DE" b="1" dirty="0" err="1" smtClean="0"/>
              <a:t>Calendar</a:t>
            </a:r>
            <a:r>
              <a:rPr lang="de-DE" b="1" dirty="0" smtClean="0"/>
              <a:t> View</a:t>
            </a:r>
            <a:r>
              <a:rPr lang="de-DE" b="1" dirty="0"/>
              <a:t/>
            </a:r>
            <a:br>
              <a:rPr lang="de-DE" b="1" dirty="0"/>
            </a:br>
            <a:endParaRPr lang="de-DE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The </a:t>
            </a:r>
            <a:r>
              <a:rPr lang="de-DE" dirty="0" err="1" smtClean="0"/>
              <a:t>calendar</a:t>
            </a:r>
            <a:r>
              <a:rPr lang="de-DE" dirty="0" smtClean="0"/>
              <a:t> </a:t>
            </a:r>
            <a:r>
              <a:rPr lang="de-DE" dirty="0" err="1" smtClean="0"/>
              <a:t>view</a:t>
            </a:r>
            <a:r>
              <a:rPr lang="de-DE" dirty="0" smtClean="0"/>
              <a:t> </a:t>
            </a:r>
            <a:r>
              <a:rPr lang="de-DE" dirty="0" err="1" smtClean="0"/>
              <a:t>allows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check </a:t>
            </a:r>
            <a:r>
              <a:rPr lang="de-DE" dirty="0" err="1" smtClean="0"/>
              <a:t>future</a:t>
            </a:r>
            <a:r>
              <a:rPr lang="de-DE" dirty="0" smtClean="0"/>
              <a:t> </a:t>
            </a:r>
            <a:r>
              <a:rPr lang="de-DE" dirty="0" err="1" smtClean="0"/>
              <a:t>start</a:t>
            </a:r>
            <a:r>
              <a:rPr lang="de-DE" dirty="0" smtClean="0"/>
              <a:t> </a:t>
            </a:r>
            <a:r>
              <a:rPr lang="de-DE" dirty="0" err="1" smtClean="0"/>
              <a:t>dates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job</a:t>
            </a:r>
            <a:r>
              <a:rPr lang="de-DE" dirty="0" smtClean="0"/>
              <a:t> </a:t>
            </a:r>
            <a:r>
              <a:rPr lang="de-DE" dirty="0" err="1" smtClean="0"/>
              <a:t>chains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The </a:t>
            </a:r>
            <a:r>
              <a:rPr lang="de-DE" dirty="0" err="1" smtClean="0"/>
              <a:t>daily</a:t>
            </a:r>
            <a:r>
              <a:rPr lang="de-DE" dirty="0" smtClean="0"/>
              <a:t> plan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updated</a:t>
            </a:r>
            <a:r>
              <a:rPr lang="de-DE" dirty="0" smtClean="0"/>
              <a:t> </a:t>
            </a:r>
            <a:r>
              <a:rPr lang="de-DE" dirty="0" err="1" smtClean="0"/>
              <a:t>automatically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reflect</a:t>
            </a:r>
            <a:r>
              <a:rPr lang="de-DE" dirty="0" smtClean="0"/>
              <a:t> </a:t>
            </a:r>
            <a:r>
              <a:rPr lang="de-DE" dirty="0" err="1" smtClean="0"/>
              <a:t>changes</a:t>
            </a:r>
            <a:r>
              <a:rPr lang="de-DE" dirty="0" smtClean="0"/>
              <a:t> in </a:t>
            </a:r>
            <a:r>
              <a:rPr lang="de-DE" dirty="0" err="1" smtClean="0"/>
              <a:t>order</a:t>
            </a:r>
            <a:r>
              <a:rPr lang="de-DE" dirty="0" smtClean="0"/>
              <a:t> </a:t>
            </a:r>
            <a:r>
              <a:rPr lang="de-DE" dirty="0" err="1" smtClean="0"/>
              <a:t>start</a:t>
            </a:r>
            <a:r>
              <a:rPr lang="de-DE" dirty="0" smtClean="0"/>
              <a:t> </a:t>
            </a:r>
            <a:r>
              <a:rPr lang="de-DE" dirty="0" err="1" smtClean="0"/>
              <a:t>times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The </a:t>
            </a:r>
            <a:r>
              <a:rPr lang="de-DE" dirty="0" err="1" smtClean="0"/>
              <a:t>calendar</a:t>
            </a:r>
            <a:r>
              <a:rPr lang="de-DE" dirty="0" smtClean="0"/>
              <a:t> </a:t>
            </a:r>
            <a:r>
              <a:rPr lang="de-DE" dirty="0" err="1" smtClean="0"/>
              <a:t>view</a:t>
            </a:r>
            <a:r>
              <a:rPr lang="de-DE" dirty="0" smtClean="0"/>
              <a:t> </a:t>
            </a:r>
            <a:r>
              <a:rPr lang="de-DE" dirty="0" err="1" smtClean="0"/>
              <a:t>allows</a:t>
            </a:r>
            <a:r>
              <a:rPr lang="de-DE" dirty="0" smtClean="0"/>
              <a:t> a </a:t>
            </a:r>
            <a:r>
              <a:rPr lang="de-DE" dirty="0" err="1" smtClean="0"/>
              <a:t>preview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forthcoming</a:t>
            </a:r>
            <a:r>
              <a:rPr lang="de-DE" dirty="0" smtClean="0"/>
              <a:t> </a:t>
            </a:r>
            <a:r>
              <a:rPr lang="de-DE" dirty="0" err="1" smtClean="0"/>
              <a:t>days</a:t>
            </a:r>
            <a:r>
              <a:rPr lang="de-DE" dirty="0" smtClean="0"/>
              <a:t> and </a:t>
            </a:r>
            <a:r>
              <a:rPr lang="de-DE" dirty="0" err="1" smtClean="0"/>
              <a:t>months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endParaRPr lang="de-DE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8530" y="2442754"/>
            <a:ext cx="12270833" cy="6797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1973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JOC Cockpit </a:t>
            </a:r>
            <a:r>
              <a:rPr lang="de-DE" dirty="0" err="1" smtClean="0"/>
              <a:t>Visualization</a:t>
            </a:r>
            <a:r>
              <a:rPr lang="de-DE" dirty="0" smtClean="0"/>
              <a:t> Features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Card View: Quick Overview of Objects</a:t>
            </a:r>
            <a:endParaRPr lang="en-US" dirty="0"/>
          </a:p>
        </p:txBody>
      </p:sp>
      <p:sp>
        <p:nvSpPr>
          <p:cNvPr id="33" name="Inhaltsplatzhalter 32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de-DE" b="1" dirty="0" smtClean="0"/>
              <a:t>Card View</a:t>
            </a:r>
            <a:r>
              <a:rPr lang="de-DE" b="1" dirty="0"/>
              <a:t/>
            </a:r>
            <a:br>
              <a:rPr lang="de-DE" b="1" dirty="0"/>
            </a:br>
            <a:endParaRPr lang="de-DE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The </a:t>
            </a:r>
            <a:r>
              <a:rPr lang="de-DE" dirty="0" err="1"/>
              <a:t>graphical</a:t>
            </a:r>
            <a:r>
              <a:rPr lang="de-DE" dirty="0"/>
              <a:t> </a:t>
            </a:r>
            <a:r>
              <a:rPr lang="de-DE" dirty="0" err="1" smtClean="0"/>
              <a:t>card</a:t>
            </a:r>
            <a:r>
              <a:rPr lang="de-DE" dirty="0" smtClean="0"/>
              <a:t> </a:t>
            </a:r>
            <a:r>
              <a:rPr lang="de-DE" dirty="0" err="1" smtClean="0"/>
              <a:t>view</a:t>
            </a:r>
            <a:r>
              <a:rPr lang="de-DE" dirty="0" smtClean="0"/>
              <a:t> </a:t>
            </a:r>
            <a:r>
              <a:rPr lang="de-DE" dirty="0" err="1" smtClean="0"/>
              <a:t>shows</a:t>
            </a:r>
            <a:r>
              <a:rPr lang="de-DE" dirty="0" smtClean="0"/>
              <a:t> a </a:t>
            </a:r>
            <a:r>
              <a:rPr lang="de-DE" dirty="0" err="1" smtClean="0"/>
              <a:t>comprehensive</a:t>
            </a:r>
            <a:r>
              <a:rPr lang="de-DE" dirty="0" smtClean="0"/>
              <a:t> </a:t>
            </a:r>
            <a:r>
              <a:rPr lang="de-DE" dirty="0" err="1" smtClean="0"/>
              <a:t>list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objects</a:t>
            </a:r>
            <a:r>
              <a:rPr lang="de-DE" dirty="0" smtClean="0"/>
              <a:t> and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most</a:t>
            </a:r>
            <a:r>
              <a:rPr lang="de-DE" dirty="0" smtClean="0"/>
              <a:t> </a:t>
            </a:r>
            <a:r>
              <a:rPr lang="de-DE" dirty="0" err="1" smtClean="0"/>
              <a:t>frequently</a:t>
            </a:r>
            <a:r>
              <a:rPr lang="de-DE" dirty="0" smtClean="0"/>
              <a:t> </a:t>
            </a:r>
            <a:r>
              <a:rPr lang="de-DE" dirty="0" err="1" smtClean="0"/>
              <a:t>used</a:t>
            </a:r>
            <a:r>
              <a:rPr lang="de-DE" dirty="0" smtClean="0"/>
              <a:t> </a:t>
            </a:r>
            <a:r>
              <a:rPr lang="de-DE" dirty="0" err="1" smtClean="0"/>
              <a:t>information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Cards </a:t>
            </a:r>
            <a:r>
              <a:rPr lang="de-DE" dirty="0" err="1" smtClean="0"/>
              <a:t>include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most</a:t>
            </a:r>
            <a:r>
              <a:rPr lang="de-DE" dirty="0" smtClean="0"/>
              <a:t> </a:t>
            </a:r>
            <a:r>
              <a:rPr lang="de-DE" dirty="0" err="1" smtClean="0"/>
              <a:t>frequently</a:t>
            </a:r>
            <a:r>
              <a:rPr lang="de-DE" dirty="0" smtClean="0"/>
              <a:t> </a:t>
            </a:r>
            <a:r>
              <a:rPr lang="de-DE" dirty="0" err="1" smtClean="0"/>
              <a:t>offered</a:t>
            </a:r>
            <a:r>
              <a:rPr lang="de-DE" dirty="0" smtClean="0"/>
              <a:t> </a:t>
            </a:r>
            <a:r>
              <a:rPr lang="de-DE" dirty="0" err="1" smtClean="0"/>
              <a:t>operations</a:t>
            </a:r>
            <a:r>
              <a:rPr lang="de-DE" dirty="0" smtClean="0"/>
              <a:t> on </a:t>
            </a:r>
            <a:r>
              <a:rPr lang="de-DE" dirty="0" err="1" smtClean="0"/>
              <a:t>objects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a </a:t>
            </a:r>
            <a:r>
              <a:rPr lang="de-DE" dirty="0" err="1" smtClean="0"/>
              <a:t>single</a:t>
            </a:r>
            <a:r>
              <a:rPr lang="de-DE" dirty="0" smtClean="0"/>
              <a:t> </a:t>
            </a:r>
            <a:r>
              <a:rPr lang="de-DE" dirty="0" err="1" smtClean="0"/>
              <a:t>click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Additional </a:t>
            </a:r>
            <a:r>
              <a:rPr lang="de-DE" dirty="0" err="1" smtClean="0"/>
              <a:t>operations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available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context</a:t>
            </a:r>
            <a:r>
              <a:rPr lang="de-DE" dirty="0" smtClean="0"/>
              <a:t> </a:t>
            </a:r>
            <a:r>
              <a:rPr lang="de-DE" dirty="0" err="1" smtClean="0"/>
              <a:t>menues</a:t>
            </a:r>
            <a:endParaRPr lang="de-DE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8418" y="2390504"/>
            <a:ext cx="12419338" cy="6877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894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JOC Cockpit </a:t>
            </a:r>
            <a:r>
              <a:rPr lang="de-DE" dirty="0" err="1" smtClean="0"/>
              <a:t>Visualization</a:t>
            </a:r>
            <a:r>
              <a:rPr lang="de-DE" dirty="0" smtClean="0"/>
              <a:t> Features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smtClean="0"/>
              <a:t>Table View: Job Chains</a:t>
            </a:r>
            <a:endParaRPr lang="en-US" dirty="0"/>
          </a:p>
        </p:txBody>
      </p:sp>
      <p:sp>
        <p:nvSpPr>
          <p:cNvPr id="33" name="Inhaltsplatzhalter 32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de-DE" b="1" dirty="0" smtClean="0"/>
              <a:t>Table </a:t>
            </a:r>
            <a:r>
              <a:rPr lang="de-DE" b="1" dirty="0"/>
              <a:t>View</a:t>
            </a:r>
            <a:br>
              <a:rPr lang="de-DE" b="1" dirty="0"/>
            </a:br>
            <a:endParaRPr lang="de-DE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The </a:t>
            </a:r>
            <a:r>
              <a:rPr lang="de-DE" dirty="0" err="1" smtClean="0"/>
              <a:t>table</a:t>
            </a:r>
            <a:r>
              <a:rPr lang="de-DE" dirty="0" smtClean="0"/>
              <a:t> </a:t>
            </a:r>
            <a:r>
              <a:rPr lang="de-DE" dirty="0" err="1"/>
              <a:t>view</a:t>
            </a:r>
            <a:r>
              <a:rPr lang="de-DE" dirty="0"/>
              <a:t> </a:t>
            </a:r>
            <a:r>
              <a:rPr lang="de-DE" dirty="0" err="1"/>
              <a:t>shows</a:t>
            </a:r>
            <a:r>
              <a:rPr lang="de-DE" dirty="0"/>
              <a:t> a </a:t>
            </a:r>
            <a:r>
              <a:rPr lang="de-DE" dirty="0" err="1" smtClean="0"/>
              <a:t>concise</a:t>
            </a:r>
            <a:r>
              <a:rPr lang="de-DE" dirty="0" smtClean="0"/>
              <a:t> </a:t>
            </a:r>
            <a:r>
              <a:rPr lang="de-DE" dirty="0" err="1"/>
              <a:t>list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objects</a:t>
            </a:r>
            <a:r>
              <a:rPr lang="de-DE" dirty="0"/>
              <a:t> and </a:t>
            </a:r>
            <a:r>
              <a:rPr lang="de-DE" dirty="0" err="1" smtClean="0"/>
              <a:t>important</a:t>
            </a:r>
            <a:r>
              <a:rPr lang="de-DE" dirty="0" smtClean="0"/>
              <a:t> </a:t>
            </a:r>
            <a:r>
              <a:rPr lang="de-DE" dirty="0" err="1" smtClean="0"/>
              <a:t>information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The </a:t>
            </a:r>
            <a:r>
              <a:rPr lang="de-DE" dirty="0" err="1" smtClean="0"/>
              <a:t>status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each</a:t>
            </a:r>
            <a:r>
              <a:rPr lang="de-DE" dirty="0" smtClean="0"/>
              <a:t> </a:t>
            </a:r>
            <a:r>
              <a:rPr lang="de-DE" dirty="0" err="1" smtClean="0"/>
              <a:t>object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visible</a:t>
            </a:r>
            <a:r>
              <a:rPr lang="de-DE" dirty="0" smtClean="0"/>
              <a:t> </a:t>
            </a:r>
            <a:r>
              <a:rPr lang="de-DE" dirty="0" err="1" smtClean="0"/>
              <a:t>including</a:t>
            </a:r>
            <a:r>
              <a:rPr lang="de-DE" dirty="0" smtClean="0"/>
              <a:t> </a:t>
            </a:r>
            <a:r>
              <a:rPr lang="de-DE" dirty="0" err="1" smtClean="0"/>
              <a:t>job</a:t>
            </a:r>
            <a:r>
              <a:rPr lang="de-DE" dirty="0" smtClean="0"/>
              <a:t> </a:t>
            </a:r>
            <a:r>
              <a:rPr lang="de-DE" dirty="0" err="1" smtClean="0"/>
              <a:t>chains</a:t>
            </a:r>
            <a:r>
              <a:rPr lang="de-DE" dirty="0" smtClean="0"/>
              <a:t>, </a:t>
            </a:r>
            <a:r>
              <a:rPr lang="de-DE" dirty="0" err="1" smtClean="0"/>
              <a:t>jobs</a:t>
            </a:r>
            <a:r>
              <a:rPr lang="de-DE" dirty="0" smtClean="0"/>
              <a:t>, </a:t>
            </a:r>
            <a:r>
              <a:rPr lang="de-DE" dirty="0" err="1" smtClean="0"/>
              <a:t>orders</a:t>
            </a:r>
            <a:r>
              <a:rPr lang="de-DE" dirty="0" smtClean="0"/>
              <a:t>, </a:t>
            </a:r>
            <a:r>
              <a:rPr lang="de-DE" dirty="0" err="1" smtClean="0"/>
              <a:t>tasks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Operations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available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context</a:t>
            </a:r>
            <a:r>
              <a:rPr lang="de-DE" dirty="0" smtClean="0"/>
              <a:t> </a:t>
            </a:r>
            <a:r>
              <a:rPr lang="de-DE" dirty="0" err="1" smtClean="0"/>
              <a:t>menues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all </a:t>
            </a:r>
            <a:r>
              <a:rPr lang="de-DE" dirty="0" err="1" smtClean="0"/>
              <a:t>visible</a:t>
            </a:r>
            <a:r>
              <a:rPr lang="de-DE" dirty="0" smtClean="0"/>
              <a:t> </a:t>
            </a:r>
            <a:r>
              <a:rPr lang="de-DE" dirty="0" err="1" smtClean="0"/>
              <a:t>objects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The </a:t>
            </a:r>
            <a:r>
              <a:rPr lang="de-DE" dirty="0" err="1" smtClean="0"/>
              <a:t>table</a:t>
            </a:r>
            <a:r>
              <a:rPr lang="de-DE" dirty="0" smtClean="0"/>
              <a:t> </a:t>
            </a:r>
            <a:r>
              <a:rPr lang="de-DE" dirty="0" err="1" smtClean="0"/>
              <a:t>view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used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monitoring</a:t>
            </a:r>
            <a:r>
              <a:rPr lang="de-DE" dirty="0" smtClean="0"/>
              <a:t> </a:t>
            </a:r>
            <a:r>
              <a:rPr lang="de-DE" dirty="0" err="1" smtClean="0"/>
              <a:t>purposes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view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updated</a:t>
            </a:r>
            <a:r>
              <a:rPr lang="de-DE" dirty="0" smtClean="0"/>
              <a:t> </a:t>
            </a:r>
            <a:r>
              <a:rPr lang="de-DE" dirty="0" err="1" smtClean="0"/>
              <a:t>automatically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tasks</a:t>
            </a:r>
            <a:r>
              <a:rPr lang="de-DE" dirty="0" smtClean="0"/>
              <a:t> </a:t>
            </a:r>
            <a:r>
              <a:rPr lang="de-DE" dirty="0" err="1" smtClean="0"/>
              <a:t>started</a:t>
            </a:r>
            <a:r>
              <a:rPr lang="de-DE" dirty="0"/>
              <a:t> </a:t>
            </a:r>
            <a:r>
              <a:rPr lang="de-DE" dirty="0" smtClean="0"/>
              <a:t>and </a:t>
            </a:r>
            <a:r>
              <a:rPr lang="de-DE" dirty="0" err="1" smtClean="0"/>
              <a:t>completed</a:t>
            </a:r>
            <a:endParaRPr lang="de-DE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7239" y="2246811"/>
            <a:ext cx="12553244" cy="67357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9308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JOC Cockpit </a:t>
            </a:r>
            <a:r>
              <a:rPr lang="de-DE" dirty="0" err="1" smtClean="0"/>
              <a:t>Visualization</a:t>
            </a:r>
            <a:r>
              <a:rPr lang="de-DE" dirty="0" smtClean="0"/>
              <a:t> Features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Table View: Job Chain Details</a:t>
            </a:r>
            <a:endParaRPr lang="en-US" dirty="0"/>
          </a:p>
        </p:txBody>
      </p:sp>
      <p:sp>
        <p:nvSpPr>
          <p:cNvPr id="33" name="Inhaltsplatzhalter 32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de-DE" b="1" dirty="0"/>
              <a:t>Table </a:t>
            </a:r>
            <a:r>
              <a:rPr lang="de-DE" b="1" dirty="0" smtClean="0"/>
              <a:t>View </a:t>
            </a:r>
            <a:r>
              <a:rPr lang="de-DE" b="1" dirty="0" err="1" smtClean="0"/>
              <a:t>for</a:t>
            </a:r>
            <a:r>
              <a:rPr lang="de-DE" b="1" dirty="0" smtClean="0"/>
              <a:t> Details</a:t>
            </a:r>
            <a:r>
              <a:rPr lang="de-DE" b="1" dirty="0"/>
              <a:t/>
            </a:r>
            <a:br>
              <a:rPr lang="de-DE" b="1" dirty="0"/>
            </a:br>
            <a:endParaRPr lang="de-DE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The </a:t>
            </a:r>
            <a:r>
              <a:rPr lang="de-DE" dirty="0" err="1"/>
              <a:t>table</a:t>
            </a:r>
            <a:r>
              <a:rPr lang="de-DE" dirty="0"/>
              <a:t> </a:t>
            </a:r>
            <a:r>
              <a:rPr lang="de-DE" dirty="0" err="1"/>
              <a:t>view</a:t>
            </a:r>
            <a:r>
              <a:rPr lang="de-DE" dirty="0"/>
              <a:t> </a:t>
            </a:r>
            <a:r>
              <a:rPr lang="de-DE" dirty="0" err="1"/>
              <a:t>shows</a:t>
            </a:r>
            <a:r>
              <a:rPr lang="de-DE" dirty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detailed</a:t>
            </a:r>
            <a:r>
              <a:rPr lang="de-DE" dirty="0" smtClean="0"/>
              <a:t> </a:t>
            </a:r>
            <a:r>
              <a:rPr lang="de-DE" dirty="0" err="1"/>
              <a:t>list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objects</a:t>
            </a:r>
            <a:r>
              <a:rPr lang="de-DE" dirty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available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a </a:t>
            </a:r>
            <a:r>
              <a:rPr lang="de-DE" dirty="0" err="1" smtClean="0"/>
              <a:t>single</a:t>
            </a:r>
            <a:r>
              <a:rPr lang="de-DE" dirty="0" smtClean="0"/>
              <a:t> </a:t>
            </a:r>
            <a:r>
              <a:rPr lang="de-DE" dirty="0" err="1" smtClean="0"/>
              <a:t>job</a:t>
            </a:r>
            <a:r>
              <a:rPr lang="de-DE" dirty="0" smtClean="0"/>
              <a:t> </a:t>
            </a:r>
            <a:r>
              <a:rPr lang="de-DE" dirty="0" err="1" smtClean="0"/>
              <a:t>chain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This </a:t>
            </a:r>
            <a:r>
              <a:rPr lang="de-DE" dirty="0" err="1" smtClean="0"/>
              <a:t>view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used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monitoring</a:t>
            </a:r>
            <a:r>
              <a:rPr lang="de-DE" dirty="0" smtClean="0"/>
              <a:t> </a:t>
            </a:r>
            <a:r>
              <a:rPr lang="de-DE" dirty="0" err="1" smtClean="0"/>
              <a:t>purposes</a:t>
            </a:r>
            <a:r>
              <a:rPr lang="de-DE" dirty="0" smtClean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view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updated</a:t>
            </a:r>
            <a:r>
              <a:rPr lang="de-DE" dirty="0"/>
              <a:t> </a:t>
            </a:r>
            <a:r>
              <a:rPr lang="de-DE" dirty="0" err="1"/>
              <a:t>automatically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tasks</a:t>
            </a:r>
            <a:r>
              <a:rPr lang="de-DE" dirty="0"/>
              <a:t> </a:t>
            </a:r>
            <a:r>
              <a:rPr lang="de-DE" dirty="0" err="1"/>
              <a:t>started</a:t>
            </a:r>
            <a:r>
              <a:rPr lang="de-DE" dirty="0"/>
              <a:t> and </a:t>
            </a:r>
            <a:r>
              <a:rPr lang="de-DE" dirty="0" err="1"/>
              <a:t>completed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endParaRPr lang="de-DE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4478" y="2299063"/>
            <a:ext cx="12303597" cy="63160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3436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Inhaltsplatzhalter 27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0" indent="0">
              <a:buNone/>
            </a:pPr>
            <a:endParaRPr lang="de-DE" dirty="0"/>
          </a:p>
          <a:p>
            <a:r>
              <a:rPr lang="en-US" dirty="0" smtClean="0"/>
              <a:t>Motivation for the JOC Cockpit</a:t>
            </a:r>
          </a:p>
          <a:p>
            <a:pPr marL="730214" lvl="1" indent="-514350"/>
            <a:r>
              <a:rPr lang="de-DE" dirty="0" err="1" smtClean="0"/>
              <a:t>Pain</a:t>
            </a:r>
            <a:r>
              <a:rPr lang="de-DE" dirty="0" smtClean="0"/>
              <a:t> Points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classic JOC and JID</a:t>
            </a:r>
          </a:p>
          <a:p>
            <a:pPr marL="730214" lvl="1" indent="-514350"/>
            <a:r>
              <a:rPr lang="de-DE" dirty="0" err="1" smtClean="0"/>
              <a:t>Completely</a:t>
            </a:r>
            <a:r>
              <a:rPr lang="de-DE" dirty="0" smtClean="0"/>
              <a:t> </a:t>
            </a:r>
            <a:r>
              <a:rPr lang="de-DE" dirty="0" err="1" smtClean="0"/>
              <a:t>new</a:t>
            </a:r>
            <a:r>
              <a:rPr lang="de-DE" dirty="0" smtClean="0"/>
              <a:t> User Experience</a:t>
            </a:r>
          </a:p>
          <a:p>
            <a:pPr marL="730214" lvl="1" indent="-514350"/>
            <a:endParaRPr lang="de-DE" sz="600" dirty="0"/>
          </a:p>
          <a:p>
            <a:r>
              <a:rPr lang="de-DE" dirty="0" smtClean="0"/>
              <a:t>JOC Cockpit </a:t>
            </a:r>
            <a:r>
              <a:rPr lang="de-DE" dirty="0" err="1" smtClean="0"/>
              <a:t>Architecture</a:t>
            </a:r>
            <a:endParaRPr lang="de-DE" dirty="0" smtClean="0"/>
          </a:p>
          <a:p>
            <a:pPr lvl="1"/>
            <a:endParaRPr lang="de-DE" sz="600" dirty="0" smtClean="0"/>
          </a:p>
          <a:p>
            <a:r>
              <a:rPr lang="de-DE" dirty="0" smtClean="0"/>
              <a:t>JOC Cockpit Security Features</a:t>
            </a:r>
          </a:p>
          <a:p>
            <a:pPr lvl="1"/>
            <a:endParaRPr lang="de-DE" sz="600" dirty="0" smtClean="0"/>
          </a:p>
          <a:p>
            <a:r>
              <a:rPr lang="de-DE" dirty="0" smtClean="0"/>
              <a:t>JOC Cockpit </a:t>
            </a:r>
            <a:r>
              <a:rPr lang="de-DE" dirty="0" err="1"/>
              <a:t>Visualization</a:t>
            </a:r>
            <a:r>
              <a:rPr lang="de-DE" dirty="0" smtClean="0"/>
              <a:t> Features</a:t>
            </a:r>
          </a:p>
          <a:p>
            <a:pPr lvl="1"/>
            <a:endParaRPr lang="de-DE" sz="600" dirty="0" smtClean="0"/>
          </a:p>
          <a:p>
            <a:r>
              <a:rPr lang="de-DE" dirty="0" smtClean="0"/>
              <a:t>JOC Cockpit Interaction Features</a:t>
            </a:r>
            <a:endParaRPr lang="de-DE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JOC Cockpit</a:t>
            </a:r>
            <a:r>
              <a:rPr lang="de-DE" dirty="0"/>
              <a:t> </a:t>
            </a:r>
            <a:r>
              <a:rPr lang="de-DE" dirty="0" smtClean="0"/>
              <a:t>Motivation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smtClean="0"/>
              <a:t>Table </a:t>
            </a:r>
            <a:r>
              <a:rPr lang="de-DE" dirty="0" err="1" smtClean="0"/>
              <a:t>of</a:t>
            </a:r>
            <a:r>
              <a:rPr lang="de-DE" dirty="0" smtClean="0"/>
              <a:t> Contents</a:t>
            </a:r>
            <a:endParaRPr lang="de-DE" dirty="0"/>
          </a:p>
        </p:txBody>
      </p:sp>
      <p:sp>
        <p:nvSpPr>
          <p:cNvPr id="30" name="Inhaltsplatzhalter 29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1" name="Inhaltsplatzhalter 30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3266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JOC Cockpit </a:t>
            </a:r>
            <a:r>
              <a:rPr lang="de-DE" dirty="0" err="1" smtClean="0"/>
              <a:t>Visualization</a:t>
            </a:r>
            <a:r>
              <a:rPr lang="de-DE" dirty="0" smtClean="0"/>
              <a:t> Features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Graphical</a:t>
            </a:r>
            <a:r>
              <a:rPr lang="de-DE" dirty="0" smtClean="0"/>
              <a:t> View: Flow Charts</a:t>
            </a:r>
            <a:endParaRPr lang="en-US" dirty="0"/>
          </a:p>
        </p:txBody>
      </p:sp>
      <p:sp>
        <p:nvSpPr>
          <p:cNvPr id="33" name="Inhaltsplatzhalter 32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de-DE" b="1" dirty="0" err="1" smtClean="0"/>
              <a:t>Graphical</a:t>
            </a:r>
            <a:r>
              <a:rPr lang="de-DE" b="1" dirty="0" smtClean="0"/>
              <a:t> Flow Chart</a:t>
            </a:r>
            <a:r>
              <a:rPr lang="de-DE" b="1" dirty="0"/>
              <a:t/>
            </a:r>
            <a:br>
              <a:rPr lang="de-DE" b="1" dirty="0"/>
            </a:br>
            <a:endParaRPr lang="de-DE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The </a:t>
            </a:r>
            <a:r>
              <a:rPr lang="de-DE" dirty="0" err="1" smtClean="0"/>
              <a:t>flow</a:t>
            </a:r>
            <a:r>
              <a:rPr lang="de-DE" dirty="0" smtClean="0"/>
              <a:t> </a:t>
            </a:r>
            <a:r>
              <a:rPr lang="de-DE" dirty="0" err="1" smtClean="0"/>
              <a:t>chart</a:t>
            </a:r>
            <a:r>
              <a:rPr lang="de-DE" dirty="0" smtClean="0"/>
              <a:t> </a:t>
            </a:r>
            <a:r>
              <a:rPr lang="de-DE" dirty="0" err="1" smtClean="0"/>
              <a:t>view</a:t>
            </a:r>
            <a:r>
              <a:rPr lang="de-DE" dirty="0" smtClean="0"/>
              <a:t> </a:t>
            </a:r>
            <a:r>
              <a:rPr lang="de-DE" dirty="0" err="1"/>
              <a:t>shows</a:t>
            </a:r>
            <a:r>
              <a:rPr lang="de-DE" dirty="0"/>
              <a:t> </a:t>
            </a:r>
            <a:r>
              <a:rPr lang="de-DE" dirty="0" smtClean="0"/>
              <a:t>a </a:t>
            </a:r>
            <a:r>
              <a:rPr lang="de-DE" dirty="0" err="1" smtClean="0"/>
              <a:t>graphical</a:t>
            </a:r>
            <a:r>
              <a:rPr lang="de-DE" dirty="0" smtClean="0"/>
              <a:t> </a:t>
            </a:r>
            <a:r>
              <a:rPr lang="de-DE" dirty="0" err="1" smtClean="0"/>
              <a:t>representation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/>
              <a:t>objects</a:t>
            </a:r>
            <a:r>
              <a:rPr lang="de-DE" dirty="0"/>
              <a:t> </a:t>
            </a:r>
            <a:r>
              <a:rPr lang="de-DE" dirty="0" smtClean="0"/>
              <a:t>in a </a:t>
            </a:r>
            <a:r>
              <a:rPr lang="de-DE" dirty="0" err="1" smtClean="0"/>
              <a:t>job</a:t>
            </a:r>
            <a:r>
              <a:rPr lang="de-DE" dirty="0" smtClean="0"/>
              <a:t> </a:t>
            </a:r>
            <a:r>
              <a:rPr lang="de-DE" dirty="0" err="1" smtClean="0"/>
              <a:t>chain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Typical</a:t>
            </a:r>
            <a:r>
              <a:rPr lang="de-DE" dirty="0" smtClean="0"/>
              <a:t> </a:t>
            </a:r>
            <a:r>
              <a:rPr lang="de-DE" dirty="0" err="1" smtClean="0"/>
              <a:t>dependency</a:t>
            </a:r>
            <a:r>
              <a:rPr lang="de-DE" dirty="0" smtClean="0"/>
              <a:t> </a:t>
            </a:r>
            <a:r>
              <a:rPr lang="de-DE" dirty="0" err="1" smtClean="0"/>
              <a:t>patterns</a:t>
            </a:r>
            <a:r>
              <a:rPr lang="de-DE" dirty="0" smtClean="0"/>
              <a:t> such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split</a:t>
            </a:r>
            <a:r>
              <a:rPr lang="de-DE" dirty="0" smtClean="0"/>
              <a:t> &amp; </a:t>
            </a:r>
            <a:r>
              <a:rPr lang="de-DE" dirty="0" err="1" smtClean="0"/>
              <a:t>sync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considered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The </a:t>
            </a:r>
            <a:r>
              <a:rPr lang="de-DE" dirty="0" err="1" smtClean="0"/>
              <a:t>flow</a:t>
            </a:r>
            <a:r>
              <a:rPr lang="de-DE" dirty="0" smtClean="0"/>
              <a:t> </a:t>
            </a:r>
            <a:r>
              <a:rPr lang="de-DE" dirty="0" err="1" smtClean="0"/>
              <a:t>chart</a:t>
            </a:r>
            <a:r>
              <a:rPr lang="de-DE" dirty="0" smtClean="0"/>
              <a:t> </a:t>
            </a:r>
            <a:r>
              <a:rPr lang="de-DE" dirty="0" err="1" smtClean="0"/>
              <a:t>allows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zoom-in and zoom-out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make</a:t>
            </a:r>
            <a:r>
              <a:rPr lang="de-DE" dirty="0" smtClean="0"/>
              <a:t> </a:t>
            </a:r>
            <a:r>
              <a:rPr lang="de-DE" dirty="0" err="1" smtClean="0"/>
              <a:t>details</a:t>
            </a:r>
            <a:r>
              <a:rPr lang="de-DE" dirty="0" smtClean="0"/>
              <a:t> </a:t>
            </a:r>
            <a:r>
              <a:rPr lang="de-DE" dirty="0" err="1" smtClean="0"/>
              <a:t>visible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applicable</a:t>
            </a:r>
            <a:r>
              <a:rPr lang="de-DE" dirty="0" smtClean="0"/>
              <a:t> </a:t>
            </a:r>
            <a:r>
              <a:rPr lang="de-DE" dirty="0" err="1"/>
              <a:t>operations</a:t>
            </a:r>
            <a:r>
              <a:rPr lang="de-DE" dirty="0"/>
              <a:t> </a:t>
            </a:r>
            <a:r>
              <a:rPr lang="de-DE" dirty="0" smtClean="0"/>
              <a:t>on </a:t>
            </a:r>
            <a:r>
              <a:rPr lang="de-DE" dirty="0" err="1" smtClean="0"/>
              <a:t>objects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available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flow</a:t>
            </a:r>
            <a:r>
              <a:rPr lang="de-DE" dirty="0" smtClean="0"/>
              <a:t> </a:t>
            </a:r>
            <a:r>
              <a:rPr lang="de-DE" dirty="0" err="1" smtClean="0"/>
              <a:t>chart</a:t>
            </a:r>
            <a:r>
              <a:rPr lang="de-DE" dirty="0" smtClean="0"/>
              <a:t> </a:t>
            </a:r>
            <a:r>
              <a:rPr lang="de-DE" dirty="0" err="1" smtClean="0"/>
              <a:t>view</a:t>
            </a:r>
            <a:r>
              <a:rPr lang="de-DE" dirty="0" smtClean="0"/>
              <a:t>, e.g. </a:t>
            </a:r>
            <a:r>
              <a:rPr lang="de-DE" dirty="0" err="1" smtClean="0"/>
              <a:t>starting</a:t>
            </a:r>
            <a:r>
              <a:rPr lang="de-DE" dirty="0" smtClean="0"/>
              <a:t> </a:t>
            </a:r>
            <a:r>
              <a:rPr lang="de-DE" dirty="0" err="1" smtClean="0"/>
              <a:t>orders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This </a:t>
            </a:r>
            <a:r>
              <a:rPr lang="de-DE" dirty="0" err="1"/>
              <a:t>view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used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monitoring</a:t>
            </a:r>
            <a:r>
              <a:rPr lang="de-DE" dirty="0"/>
              <a:t> </a:t>
            </a:r>
            <a:r>
              <a:rPr lang="de-DE" dirty="0" err="1"/>
              <a:t>purposes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view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updated</a:t>
            </a:r>
            <a:r>
              <a:rPr lang="de-DE" dirty="0"/>
              <a:t> </a:t>
            </a:r>
            <a:r>
              <a:rPr lang="de-DE" dirty="0" err="1"/>
              <a:t>automatically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tasks</a:t>
            </a:r>
            <a:r>
              <a:rPr lang="de-DE" dirty="0"/>
              <a:t> </a:t>
            </a:r>
            <a:r>
              <a:rPr lang="de-DE" dirty="0" err="1"/>
              <a:t>started</a:t>
            </a:r>
            <a:r>
              <a:rPr lang="de-DE" dirty="0"/>
              <a:t> and </a:t>
            </a:r>
            <a:r>
              <a:rPr lang="de-DE" dirty="0" err="1" smtClean="0"/>
              <a:t>completed</a:t>
            </a:r>
            <a:endParaRPr lang="de-DE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5109" y="2390503"/>
            <a:ext cx="12471345" cy="6261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5366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JOC Cockpit </a:t>
            </a:r>
            <a:r>
              <a:rPr lang="de-DE" dirty="0" err="1" smtClean="0"/>
              <a:t>Visualization</a:t>
            </a:r>
            <a:r>
              <a:rPr lang="de-DE" dirty="0" smtClean="0"/>
              <a:t> Features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smtClean="0"/>
              <a:t>Resources </a:t>
            </a:r>
            <a:r>
              <a:rPr lang="de-DE" dirty="0" smtClean="0"/>
              <a:t>View: </a:t>
            </a:r>
            <a:r>
              <a:rPr lang="de-DE" dirty="0" err="1" smtClean="0"/>
              <a:t>Agents</a:t>
            </a:r>
            <a:r>
              <a:rPr lang="de-DE" dirty="0" smtClean="0"/>
              <a:t>, Locks, </a:t>
            </a:r>
            <a:r>
              <a:rPr lang="de-DE" dirty="0" err="1" smtClean="0"/>
              <a:t>Schedules</a:t>
            </a:r>
            <a:endParaRPr lang="en-US" dirty="0"/>
          </a:p>
        </p:txBody>
      </p:sp>
      <p:sp>
        <p:nvSpPr>
          <p:cNvPr id="33" name="Inhaltsplatzhalter 32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de-DE" b="1" dirty="0" smtClean="0"/>
              <a:t>Resources View</a:t>
            </a:r>
            <a:r>
              <a:rPr lang="de-DE" b="1" dirty="0"/>
              <a:t/>
            </a:r>
            <a:br>
              <a:rPr lang="de-DE" b="1" dirty="0"/>
            </a:br>
            <a:endParaRPr lang="de-DE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The </a:t>
            </a:r>
            <a:r>
              <a:rPr lang="de-DE" dirty="0" err="1" smtClean="0"/>
              <a:t>resources</a:t>
            </a:r>
            <a:r>
              <a:rPr lang="de-DE" dirty="0" smtClean="0"/>
              <a:t> </a:t>
            </a:r>
            <a:r>
              <a:rPr lang="de-DE" dirty="0" err="1" smtClean="0"/>
              <a:t>view</a:t>
            </a:r>
            <a:r>
              <a:rPr lang="de-DE" dirty="0" smtClean="0"/>
              <a:t> </a:t>
            </a:r>
            <a:r>
              <a:rPr lang="de-DE" dirty="0" err="1"/>
              <a:t>shows</a:t>
            </a:r>
            <a:r>
              <a:rPr lang="de-DE" dirty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status</a:t>
            </a:r>
            <a:r>
              <a:rPr lang="de-DE" dirty="0" smtClean="0"/>
              <a:t> and </a:t>
            </a:r>
            <a:r>
              <a:rPr lang="de-DE" dirty="0" err="1" smtClean="0"/>
              <a:t>availability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resources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required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execute</a:t>
            </a:r>
            <a:r>
              <a:rPr lang="de-DE" dirty="0" smtClean="0"/>
              <a:t> </a:t>
            </a:r>
            <a:r>
              <a:rPr lang="de-DE" dirty="0" err="1" smtClean="0"/>
              <a:t>jobs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Resources </a:t>
            </a:r>
            <a:r>
              <a:rPr lang="de-DE" dirty="0" err="1" smtClean="0"/>
              <a:t>include</a:t>
            </a:r>
            <a:r>
              <a:rPr lang="de-DE" dirty="0" smtClean="0"/>
              <a:t> </a:t>
            </a:r>
            <a:r>
              <a:rPr lang="de-DE" dirty="0" err="1" smtClean="0"/>
              <a:t>Agents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operate</a:t>
            </a:r>
            <a:r>
              <a:rPr lang="de-DE" dirty="0" smtClean="0"/>
              <a:t> on remote </a:t>
            </a:r>
            <a:r>
              <a:rPr lang="de-DE" dirty="0" err="1" smtClean="0"/>
              <a:t>hosts</a:t>
            </a:r>
            <a:r>
              <a:rPr lang="de-DE" dirty="0" smtClean="0"/>
              <a:t>, </a:t>
            </a:r>
            <a:r>
              <a:rPr lang="de-DE" dirty="0" err="1" smtClean="0"/>
              <a:t>locks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/>
              <a:t> </a:t>
            </a:r>
            <a:r>
              <a:rPr lang="de-DE" dirty="0" err="1" smtClean="0"/>
              <a:t>apply</a:t>
            </a:r>
            <a:r>
              <a:rPr lang="de-DE" dirty="0" smtClean="0"/>
              <a:t> mutual </a:t>
            </a:r>
            <a:r>
              <a:rPr lang="de-DE" dirty="0" err="1" smtClean="0"/>
              <a:t>exclusion</a:t>
            </a:r>
            <a:r>
              <a:rPr lang="de-DE" dirty="0" smtClean="0"/>
              <a:t> on </a:t>
            </a:r>
            <a:r>
              <a:rPr lang="de-DE" dirty="0" err="1" smtClean="0"/>
              <a:t>jobs</a:t>
            </a:r>
            <a:r>
              <a:rPr lang="de-DE" dirty="0" smtClean="0"/>
              <a:t> and </a:t>
            </a:r>
            <a:r>
              <a:rPr lang="de-DE" dirty="0" err="1" smtClean="0"/>
              <a:t>schedules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specify</a:t>
            </a:r>
            <a:r>
              <a:rPr lang="de-DE" dirty="0" smtClean="0"/>
              <a:t> </a:t>
            </a:r>
            <a:r>
              <a:rPr lang="de-DE" dirty="0" err="1" smtClean="0"/>
              <a:t>common</a:t>
            </a:r>
            <a:r>
              <a:rPr lang="de-DE" dirty="0" smtClean="0"/>
              <a:t> </a:t>
            </a:r>
            <a:r>
              <a:rPr lang="de-DE" dirty="0" err="1" smtClean="0"/>
              <a:t>run</a:t>
            </a:r>
            <a:r>
              <a:rPr lang="de-DE" dirty="0" smtClean="0"/>
              <a:t>-times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The </a:t>
            </a:r>
            <a:r>
              <a:rPr lang="de-DE" dirty="0" err="1" smtClean="0"/>
              <a:t>example</a:t>
            </a:r>
            <a:r>
              <a:rPr lang="de-DE" dirty="0" smtClean="0"/>
              <a:t> </a:t>
            </a:r>
            <a:r>
              <a:rPr lang="de-DE" dirty="0" err="1" smtClean="0"/>
              <a:t>shows</a:t>
            </a:r>
            <a:r>
              <a:rPr lang="de-DE" dirty="0" smtClean="0"/>
              <a:t> a </a:t>
            </a:r>
            <a:r>
              <a:rPr lang="de-DE" dirty="0" err="1" smtClean="0"/>
              <a:t>number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Agent Clusters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partly</a:t>
            </a:r>
            <a:r>
              <a:rPr lang="de-DE" dirty="0" smtClean="0"/>
              <a:t> </a:t>
            </a:r>
            <a:r>
              <a:rPr lang="de-DE" dirty="0" err="1" smtClean="0"/>
              <a:t>available</a:t>
            </a:r>
            <a:r>
              <a:rPr lang="de-DE" dirty="0" smtClean="0"/>
              <a:t> and </a:t>
            </a:r>
            <a:r>
              <a:rPr lang="de-DE" dirty="0" err="1" smtClean="0"/>
              <a:t>partly</a:t>
            </a:r>
            <a:r>
              <a:rPr lang="de-DE" dirty="0" smtClean="0"/>
              <a:t> </a:t>
            </a:r>
            <a:r>
              <a:rPr lang="de-DE" dirty="0" err="1" smtClean="0"/>
              <a:t>unavailable</a:t>
            </a:r>
            <a:r>
              <a:rPr lang="de-DE" dirty="0" smtClean="0"/>
              <a:t> 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endParaRPr lang="de-DE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0093" y="2194560"/>
            <a:ext cx="12770939" cy="53298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6261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Inhaltsplatzhalter 27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/>
              <a:t>Motivation for the JOC Cockpit</a:t>
            </a:r>
            <a:endParaRPr lang="en-US" sz="600" dirty="0"/>
          </a:p>
          <a:p>
            <a:endParaRPr lang="en-US" sz="600" dirty="0"/>
          </a:p>
          <a:p>
            <a:r>
              <a:rPr lang="de-DE" dirty="0"/>
              <a:t>JOC Cockpit </a:t>
            </a:r>
            <a:r>
              <a:rPr lang="de-DE" dirty="0" err="1" smtClean="0"/>
              <a:t>Architecture</a:t>
            </a:r>
            <a:endParaRPr lang="de-DE" dirty="0" smtClean="0"/>
          </a:p>
          <a:p>
            <a:pPr lvl="1"/>
            <a:endParaRPr lang="de-DE" sz="600" dirty="0"/>
          </a:p>
          <a:p>
            <a:r>
              <a:rPr lang="de-DE" dirty="0"/>
              <a:t>JOC Cockpit </a:t>
            </a:r>
            <a:r>
              <a:rPr lang="de-DE" dirty="0" smtClean="0"/>
              <a:t>Security Features</a:t>
            </a:r>
            <a:endParaRPr lang="de-DE" sz="3200" dirty="0" smtClean="0"/>
          </a:p>
          <a:p>
            <a:pPr lvl="1"/>
            <a:endParaRPr lang="en-US" sz="600" dirty="0" smtClean="0"/>
          </a:p>
          <a:p>
            <a:r>
              <a:rPr lang="en-US" dirty="0" smtClean="0"/>
              <a:t>JOC Cockpit Visualization Features</a:t>
            </a:r>
          </a:p>
          <a:p>
            <a:pPr lvl="1"/>
            <a:endParaRPr lang="en-US" sz="600" dirty="0" smtClean="0"/>
          </a:p>
          <a:p>
            <a:r>
              <a:rPr lang="en-US" dirty="0" smtClean="0"/>
              <a:t>JOC Cockpit Interaction Features</a:t>
            </a:r>
          </a:p>
          <a:p>
            <a:pPr lvl="1"/>
            <a:r>
              <a:rPr lang="en-US" dirty="0" smtClean="0"/>
              <a:t>Manage related Objects</a:t>
            </a:r>
            <a:endParaRPr lang="en-US" dirty="0"/>
          </a:p>
          <a:p>
            <a:pPr lvl="1"/>
            <a:r>
              <a:rPr lang="en-US" dirty="0" smtClean="0"/>
              <a:t>Query the Order History</a:t>
            </a:r>
          </a:p>
          <a:p>
            <a:pPr lvl="1"/>
            <a:r>
              <a:rPr lang="en-US" dirty="0" smtClean="0"/>
              <a:t>Perform Bulk Operations</a:t>
            </a:r>
          </a:p>
          <a:p>
            <a:pPr lvl="1"/>
            <a:r>
              <a:rPr lang="en-US" dirty="0" smtClean="0"/>
              <a:t>Adding Orders on-the-fly</a:t>
            </a:r>
          </a:p>
          <a:p>
            <a:pPr lvl="1"/>
            <a:r>
              <a:rPr lang="en-US" dirty="0" smtClean="0"/>
              <a:t>Advanced Filtering and Customizations</a:t>
            </a:r>
          </a:p>
          <a:p>
            <a:pPr lvl="1"/>
            <a:endParaRPr lang="de-CH" sz="1400" dirty="0" smtClean="0"/>
          </a:p>
          <a:p>
            <a:pPr lvl="1"/>
            <a:endParaRPr lang="de-CH" sz="600" dirty="0" smtClean="0"/>
          </a:p>
          <a:p>
            <a:pPr lvl="1"/>
            <a:endParaRPr lang="de-DE" sz="600" dirty="0"/>
          </a:p>
          <a:p>
            <a:pPr marL="0" indent="0">
              <a:buNone/>
            </a:pPr>
            <a:endParaRPr lang="de-DE" sz="600" dirty="0"/>
          </a:p>
          <a:p>
            <a:pPr lvl="1"/>
            <a:endParaRPr lang="de-DE" sz="18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JOC Cockpit Interaction Features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smtClean="0"/>
              <a:t>Table </a:t>
            </a:r>
            <a:r>
              <a:rPr lang="de-DE" dirty="0" err="1" smtClean="0"/>
              <a:t>of</a:t>
            </a:r>
            <a:r>
              <a:rPr lang="de-DE" dirty="0" smtClean="0"/>
              <a:t> Contents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65732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JOC Cockpit Interaction Features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Manage related Objects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" name="Inhaltsplatzhalter 1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Inhaltsplatzhalter 32"/>
          <p:cNvSpPr>
            <a:spLocks noGrp="1"/>
          </p:cNvSpPr>
          <p:nvPr>
            <p:ph sz="quarter" idx="15"/>
          </p:nvPr>
        </p:nvSpPr>
        <p:spPr>
          <a:xfrm>
            <a:off x="352511" y="2411543"/>
            <a:ext cx="2679700" cy="8001000"/>
          </a:xfrm>
        </p:spPr>
        <p:txBody>
          <a:bodyPr/>
          <a:lstStyle/>
          <a:p>
            <a:r>
              <a:rPr lang="de-DE" b="1" dirty="0" smtClean="0"/>
              <a:t>Interaction Features</a:t>
            </a:r>
            <a:br>
              <a:rPr lang="de-DE" b="1" dirty="0" smtClean="0"/>
            </a:br>
            <a:endParaRPr lang="de-DE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Users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navigate</a:t>
            </a:r>
            <a:r>
              <a:rPr lang="de-DE" dirty="0" smtClean="0"/>
              <a:t> </a:t>
            </a:r>
            <a:r>
              <a:rPr lang="de-DE" dirty="0" err="1" smtClean="0"/>
              <a:t>between</a:t>
            </a:r>
            <a:r>
              <a:rPr lang="de-DE" dirty="0"/>
              <a:t> </a:t>
            </a:r>
            <a:r>
              <a:rPr lang="de-DE" dirty="0" err="1" smtClean="0"/>
              <a:t>related</a:t>
            </a:r>
            <a:r>
              <a:rPr lang="de-DE" dirty="0" smtClean="0"/>
              <a:t> JobScheduler </a:t>
            </a:r>
            <a:r>
              <a:rPr lang="de-DE" dirty="0" err="1" smtClean="0"/>
              <a:t>objects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Example</a:t>
            </a:r>
            <a:r>
              <a:rPr lang="de-DE" dirty="0" smtClean="0"/>
              <a:t> 1: </a:t>
            </a:r>
            <a:r>
              <a:rPr lang="de-DE" dirty="0" err="1" smtClean="0"/>
              <a:t>From</a:t>
            </a:r>
            <a:r>
              <a:rPr lang="de-DE" dirty="0" smtClean="0"/>
              <a:t> a </a:t>
            </a:r>
            <a:r>
              <a:rPr lang="de-DE" dirty="0" err="1" smtClean="0"/>
              <a:t>job</a:t>
            </a:r>
            <a:r>
              <a:rPr lang="de-DE" dirty="0" smtClean="0"/>
              <a:t> </a:t>
            </a:r>
            <a:r>
              <a:rPr lang="de-DE" dirty="0" err="1" smtClean="0"/>
              <a:t>chain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user</a:t>
            </a:r>
            <a:r>
              <a:rPr lang="de-DE" dirty="0" smtClean="0"/>
              <a:t> </a:t>
            </a:r>
            <a:r>
              <a:rPr lang="de-DE" dirty="0" err="1" smtClean="0"/>
              <a:t>wants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see</a:t>
            </a:r>
            <a:r>
              <a:rPr lang="de-DE" dirty="0" smtClean="0"/>
              <a:t> a </a:t>
            </a:r>
            <a:r>
              <a:rPr lang="de-DE" dirty="0" err="1" smtClean="0"/>
              <a:t>specific</a:t>
            </a:r>
            <a:r>
              <a:rPr lang="de-DE" dirty="0" smtClean="0"/>
              <a:t> </a:t>
            </a:r>
            <a:r>
              <a:rPr lang="de-DE" dirty="0" err="1" smtClean="0"/>
              <a:t>order</a:t>
            </a:r>
            <a:r>
              <a:rPr lang="de-DE" dirty="0" smtClean="0"/>
              <a:t> </a:t>
            </a:r>
            <a:r>
              <a:rPr lang="de-DE" dirty="0" err="1" smtClean="0"/>
              <a:t>which</a:t>
            </a:r>
            <a:r>
              <a:rPr lang="de-DE" dirty="0" smtClean="0"/>
              <a:t> </a:t>
            </a:r>
            <a:r>
              <a:rPr lang="de-DE" dirty="0" err="1" smtClean="0"/>
              <a:t>triggers</a:t>
            </a:r>
            <a:r>
              <a:rPr lang="de-DE" dirty="0" smtClean="0"/>
              <a:t> </a:t>
            </a:r>
            <a:r>
              <a:rPr lang="de-DE" dirty="0" err="1" smtClean="0"/>
              <a:t>this</a:t>
            </a:r>
            <a:r>
              <a:rPr lang="de-DE" dirty="0" smtClean="0"/>
              <a:t> </a:t>
            </a:r>
            <a:r>
              <a:rPr lang="de-DE" dirty="0" err="1" smtClean="0"/>
              <a:t>job</a:t>
            </a:r>
            <a:r>
              <a:rPr lang="de-DE" dirty="0" smtClean="0"/>
              <a:t> </a:t>
            </a:r>
            <a:r>
              <a:rPr lang="de-DE" dirty="0" err="1" smtClean="0"/>
              <a:t>chain</a:t>
            </a:r>
            <a:r>
              <a:rPr lang="de-DE" dirty="0" smtClean="0"/>
              <a:t>  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Example</a:t>
            </a:r>
            <a:r>
              <a:rPr lang="de-DE" dirty="0"/>
              <a:t> </a:t>
            </a:r>
            <a:r>
              <a:rPr lang="de-DE" dirty="0" smtClean="0"/>
              <a:t>2: A </a:t>
            </a:r>
            <a:r>
              <a:rPr lang="de-DE" dirty="0" err="1" smtClean="0"/>
              <a:t>user</a:t>
            </a:r>
            <a:r>
              <a:rPr lang="de-DE" dirty="0" smtClean="0"/>
              <a:t> </a:t>
            </a:r>
            <a:r>
              <a:rPr lang="de-DE" dirty="0" err="1" smtClean="0"/>
              <a:t>sees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a </a:t>
            </a:r>
            <a:r>
              <a:rPr lang="de-DE" dirty="0" err="1" smtClean="0"/>
              <a:t>job</a:t>
            </a:r>
            <a:r>
              <a:rPr lang="de-DE" dirty="0" smtClean="0"/>
              <a:t> </a:t>
            </a:r>
            <a:r>
              <a:rPr lang="de-DE" dirty="0" err="1" smtClean="0"/>
              <a:t>chain</a:t>
            </a:r>
            <a:r>
              <a:rPr lang="de-DE" dirty="0" smtClean="0"/>
              <a:t> </a:t>
            </a:r>
            <a:r>
              <a:rPr lang="de-DE" dirty="0" err="1" smtClean="0"/>
              <a:t>has</a:t>
            </a:r>
            <a:r>
              <a:rPr lang="de-DE" dirty="0" smtClean="0"/>
              <a:t> not </a:t>
            </a:r>
            <a:r>
              <a:rPr lang="de-DE" dirty="0" err="1" smtClean="0"/>
              <a:t>run</a:t>
            </a:r>
            <a:r>
              <a:rPr lang="de-DE" dirty="0" smtClean="0"/>
              <a:t> </a:t>
            </a:r>
            <a:r>
              <a:rPr lang="de-DE" dirty="0" err="1" smtClean="0"/>
              <a:t>successfully</a:t>
            </a:r>
            <a:r>
              <a:rPr lang="de-DE" dirty="0" smtClean="0"/>
              <a:t> and </a:t>
            </a:r>
            <a:r>
              <a:rPr lang="de-DE" dirty="0" err="1" smtClean="0"/>
              <a:t>wants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check out </a:t>
            </a:r>
            <a:r>
              <a:rPr lang="de-DE" dirty="0" err="1" smtClean="0"/>
              <a:t>whether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specificic</a:t>
            </a:r>
            <a:r>
              <a:rPr lang="de-DE" dirty="0" smtClean="0"/>
              <a:t> JobScheduler Agent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available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which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job</a:t>
            </a:r>
            <a:r>
              <a:rPr lang="de-DE" dirty="0" smtClean="0"/>
              <a:t> </a:t>
            </a:r>
            <a:r>
              <a:rPr lang="de-DE" dirty="0" err="1" smtClean="0"/>
              <a:t>chain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scheduled</a:t>
            </a:r>
            <a:endParaRPr lang="de-DE" dirty="0"/>
          </a:p>
          <a:p>
            <a:endParaRPr lang="de-DE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5455" y="2259874"/>
            <a:ext cx="12479635" cy="6261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70030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JOC Cockpit Interaction Features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Adding</a:t>
            </a:r>
            <a:r>
              <a:rPr lang="de-DE" dirty="0" smtClean="0"/>
              <a:t> Orders on-</a:t>
            </a:r>
            <a:r>
              <a:rPr lang="de-DE" dirty="0" err="1" smtClean="0"/>
              <a:t>the</a:t>
            </a:r>
            <a:r>
              <a:rPr lang="de-DE" dirty="0" smtClean="0"/>
              <a:t>-</a:t>
            </a:r>
            <a:r>
              <a:rPr lang="de-DE" dirty="0" err="1" smtClean="0"/>
              <a:t>fly</a:t>
            </a:r>
            <a:r>
              <a:rPr lang="de-DE" dirty="0" smtClean="0"/>
              <a:t> (1/2)</a:t>
            </a:r>
            <a:endParaRPr lang="en-US" dirty="0"/>
          </a:p>
        </p:txBody>
      </p:sp>
      <p:sp>
        <p:nvSpPr>
          <p:cNvPr id="33" name="Inhaltsplatzhalter 32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 err="1" smtClean="0"/>
              <a:t>Adding</a:t>
            </a:r>
            <a:r>
              <a:rPr lang="de-DE" b="1" dirty="0" smtClean="0"/>
              <a:t> Orders</a:t>
            </a:r>
            <a:r>
              <a:rPr lang="de-DE" b="1" dirty="0"/>
              <a:t/>
            </a:r>
            <a:br>
              <a:rPr lang="de-DE" b="1" dirty="0"/>
            </a:b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This </a:t>
            </a:r>
            <a:r>
              <a:rPr lang="de-DE" dirty="0" err="1"/>
              <a:t>example</a:t>
            </a:r>
            <a:r>
              <a:rPr lang="de-DE" dirty="0"/>
              <a:t> </a:t>
            </a:r>
            <a:r>
              <a:rPr lang="de-DE" dirty="0" err="1"/>
              <a:t>shows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graphiacal</a:t>
            </a:r>
            <a:r>
              <a:rPr lang="de-DE" dirty="0" smtClean="0"/>
              <a:t> </a:t>
            </a:r>
            <a:r>
              <a:rPr lang="de-DE" dirty="0" err="1" smtClean="0"/>
              <a:t>flow</a:t>
            </a:r>
            <a:r>
              <a:rPr lang="de-DE" dirty="0" smtClean="0"/>
              <a:t> </a:t>
            </a:r>
            <a:r>
              <a:rPr lang="de-DE" dirty="0" err="1" smtClean="0"/>
              <a:t>chart</a:t>
            </a:r>
            <a:r>
              <a:rPr lang="de-DE" dirty="0" smtClean="0"/>
              <a:t> </a:t>
            </a:r>
            <a:r>
              <a:rPr lang="de-DE" dirty="0" err="1" smtClean="0"/>
              <a:t>view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a </a:t>
            </a:r>
            <a:r>
              <a:rPr lang="de-DE" dirty="0" err="1" smtClean="0"/>
              <a:t>job</a:t>
            </a:r>
            <a:r>
              <a:rPr lang="de-DE" dirty="0" smtClean="0"/>
              <a:t> </a:t>
            </a:r>
            <a:r>
              <a:rPr lang="de-DE" dirty="0" err="1" smtClean="0"/>
              <a:t>chain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This </a:t>
            </a:r>
            <a:r>
              <a:rPr lang="de-DE" dirty="0" err="1" smtClean="0"/>
              <a:t>view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used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a </a:t>
            </a:r>
            <a:r>
              <a:rPr lang="de-DE" dirty="0" err="1" smtClean="0"/>
              <a:t>starting</a:t>
            </a:r>
            <a:r>
              <a:rPr lang="de-DE" dirty="0" smtClean="0"/>
              <a:t> </a:t>
            </a:r>
            <a:r>
              <a:rPr lang="de-DE" dirty="0" err="1" smtClean="0"/>
              <a:t>point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add</a:t>
            </a:r>
            <a:r>
              <a:rPr lang="de-DE" dirty="0" smtClean="0"/>
              <a:t> </a:t>
            </a:r>
            <a:r>
              <a:rPr lang="de-DE" dirty="0" err="1" smtClean="0"/>
              <a:t>orders</a:t>
            </a:r>
            <a:r>
              <a:rPr lang="de-DE" dirty="0" smtClean="0"/>
              <a:t> on-</a:t>
            </a:r>
            <a:r>
              <a:rPr lang="de-DE" dirty="0" err="1" smtClean="0"/>
              <a:t>the</a:t>
            </a:r>
            <a:r>
              <a:rPr lang="de-DE" dirty="0" smtClean="0"/>
              <a:t>-</a:t>
            </a:r>
            <a:r>
              <a:rPr lang="de-DE" dirty="0" err="1" smtClean="0"/>
              <a:t>fly</a:t>
            </a:r>
            <a:endParaRPr lang="de-DE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6971" y="2433960"/>
            <a:ext cx="12181839" cy="6103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50392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JOC Cockpit Interaction Features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Adding</a:t>
            </a:r>
            <a:r>
              <a:rPr lang="de-DE" dirty="0" smtClean="0"/>
              <a:t> Orders on-</a:t>
            </a:r>
            <a:r>
              <a:rPr lang="de-DE" dirty="0" err="1" smtClean="0"/>
              <a:t>the</a:t>
            </a:r>
            <a:r>
              <a:rPr lang="de-DE" dirty="0" smtClean="0"/>
              <a:t>-</a:t>
            </a:r>
            <a:r>
              <a:rPr lang="de-DE" dirty="0" err="1" smtClean="0"/>
              <a:t>fly</a:t>
            </a:r>
            <a:r>
              <a:rPr lang="de-DE" dirty="0" smtClean="0"/>
              <a:t> (2/2)</a:t>
            </a:r>
            <a:endParaRPr lang="en-US" dirty="0"/>
          </a:p>
        </p:txBody>
      </p:sp>
      <p:sp>
        <p:nvSpPr>
          <p:cNvPr id="33" name="Inhaltsplatzhalter 32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 err="1"/>
              <a:t>Adding</a:t>
            </a:r>
            <a:r>
              <a:rPr lang="de-DE" b="1" dirty="0"/>
              <a:t> Orders</a:t>
            </a:r>
            <a:br>
              <a:rPr lang="de-DE" b="1" dirty="0"/>
            </a:b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When</a:t>
            </a:r>
            <a:r>
              <a:rPr lang="de-DE" dirty="0" smtClean="0"/>
              <a:t> </a:t>
            </a:r>
            <a:r>
              <a:rPr lang="de-DE" dirty="0" err="1" smtClean="0"/>
              <a:t>adding</a:t>
            </a:r>
            <a:r>
              <a:rPr lang="de-DE" dirty="0" smtClean="0"/>
              <a:t> an </a:t>
            </a:r>
            <a:r>
              <a:rPr lang="de-DE" dirty="0" err="1" smtClean="0"/>
              <a:t>order</a:t>
            </a:r>
            <a:r>
              <a:rPr lang="de-DE" dirty="0" smtClean="0"/>
              <a:t> </a:t>
            </a:r>
            <a:r>
              <a:rPr lang="de-DE" dirty="0" err="1" smtClean="0"/>
              <a:t>then</a:t>
            </a:r>
            <a:r>
              <a:rPr lang="de-DE" dirty="0" smtClean="0"/>
              <a:t> a </a:t>
            </a:r>
            <a:r>
              <a:rPr lang="de-DE" dirty="0" err="1" smtClean="0"/>
              <a:t>pop-up</a:t>
            </a:r>
            <a:r>
              <a:rPr lang="de-DE" dirty="0" smtClean="0"/>
              <a:t> </a:t>
            </a:r>
            <a:r>
              <a:rPr lang="de-DE" dirty="0" err="1" smtClean="0"/>
              <a:t>window</a:t>
            </a:r>
            <a:r>
              <a:rPr lang="de-DE" dirty="0" smtClean="0"/>
              <a:t> </a:t>
            </a:r>
            <a:r>
              <a:rPr lang="de-DE" dirty="0" err="1" smtClean="0"/>
              <a:t>applears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allows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enter</a:t>
            </a:r>
            <a:r>
              <a:rPr lang="de-DE" dirty="0" smtClean="0"/>
              <a:t> </a:t>
            </a:r>
            <a:r>
              <a:rPr lang="de-DE" dirty="0" err="1" smtClean="0"/>
              <a:t>detailed</a:t>
            </a:r>
            <a:r>
              <a:rPr lang="de-DE" dirty="0" smtClean="0"/>
              <a:t> </a:t>
            </a:r>
            <a:r>
              <a:rPr lang="de-DE" dirty="0" err="1" smtClean="0"/>
              <a:t>information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The </a:t>
            </a:r>
            <a:r>
              <a:rPr lang="de-DE" dirty="0" err="1" smtClean="0"/>
              <a:t>order</a:t>
            </a:r>
            <a:r>
              <a:rPr lang="de-DE" dirty="0" smtClean="0"/>
              <a:t> </a:t>
            </a:r>
            <a:r>
              <a:rPr lang="de-DE" dirty="0" err="1" smtClean="0"/>
              <a:t>entry</a:t>
            </a:r>
            <a:r>
              <a:rPr lang="de-DE" dirty="0" smtClean="0"/>
              <a:t> </a:t>
            </a:r>
            <a:r>
              <a:rPr lang="de-DE" dirty="0" err="1" smtClean="0"/>
              <a:t>window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used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all </a:t>
            </a:r>
            <a:r>
              <a:rPr lang="de-DE" dirty="0" err="1" smtClean="0"/>
              <a:t>views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allow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/>
              <a:t>add</a:t>
            </a:r>
            <a:r>
              <a:rPr lang="de-DE" dirty="0"/>
              <a:t> </a:t>
            </a:r>
            <a:r>
              <a:rPr lang="de-DE" dirty="0" err="1"/>
              <a:t>orders</a:t>
            </a:r>
            <a:r>
              <a:rPr lang="de-DE" dirty="0"/>
              <a:t>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on-</a:t>
            </a:r>
            <a:r>
              <a:rPr lang="de-DE" dirty="0" err="1" smtClean="0"/>
              <a:t>the</a:t>
            </a:r>
            <a:r>
              <a:rPr lang="de-DE" dirty="0" smtClean="0"/>
              <a:t>-</a:t>
            </a:r>
            <a:r>
              <a:rPr lang="de-DE" dirty="0" err="1" smtClean="0"/>
              <a:t>fly</a:t>
            </a:r>
            <a:endParaRPr lang="de-DE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8410" y="2386993"/>
            <a:ext cx="12064411" cy="5844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6759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JOC Cockpit Interaction Features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Advanced</a:t>
            </a:r>
            <a:r>
              <a:rPr lang="de-DE" dirty="0" smtClean="0"/>
              <a:t> </a:t>
            </a:r>
            <a:r>
              <a:rPr lang="de-DE" dirty="0" err="1" smtClean="0"/>
              <a:t>Filtering</a:t>
            </a:r>
            <a:r>
              <a:rPr lang="de-DE" dirty="0" smtClean="0"/>
              <a:t> and </a:t>
            </a:r>
            <a:r>
              <a:rPr lang="de-DE" dirty="0" err="1" smtClean="0"/>
              <a:t>Customizations</a:t>
            </a:r>
            <a:endParaRPr lang="en-US" dirty="0"/>
          </a:p>
        </p:txBody>
      </p:sp>
      <p:sp>
        <p:nvSpPr>
          <p:cNvPr id="10" name="Inhaltsplatzhalter 32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 err="1" smtClean="0"/>
              <a:t>Advanced</a:t>
            </a:r>
            <a:r>
              <a:rPr lang="de-DE" b="1" dirty="0" smtClean="0"/>
              <a:t> </a:t>
            </a:r>
            <a:r>
              <a:rPr lang="de-DE" b="1" dirty="0" err="1" smtClean="0"/>
              <a:t>Filtering</a:t>
            </a:r>
            <a:r>
              <a:rPr lang="de-DE" b="1" dirty="0" smtClean="0"/>
              <a:t> and </a:t>
            </a:r>
            <a:r>
              <a:rPr lang="de-DE" b="1" dirty="0" err="1" smtClean="0"/>
              <a:t>Customizations</a:t>
            </a:r>
            <a:r>
              <a:rPr lang="de-DE" b="1" dirty="0" smtClean="0"/>
              <a:t/>
            </a:r>
            <a:br>
              <a:rPr lang="de-DE" b="1" dirty="0" smtClean="0"/>
            </a:b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This </a:t>
            </a:r>
            <a:r>
              <a:rPr lang="de-DE" dirty="0" err="1" smtClean="0"/>
              <a:t>example</a:t>
            </a:r>
            <a:r>
              <a:rPr lang="de-DE" dirty="0" smtClean="0"/>
              <a:t> </a:t>
            </a:r>
            <a:r>
              <a:rPr lang="de-DE" dirty="0" err="1" smtClean="0"/>
              <a:t>shows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filtering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Order </a:t>
            </a:r>
            <a:r>
              <a:rPr lang="de-DE" dirty="0" err="1" smtClean="0"/>
              <a:t>History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Time ranges can be specified</a:t>
            </a:r>
            <a:r>
              <a:rPr lang="de-DE" dirty="0"/>
              <a:t> </a:t>
            </a:r>
            <a:r>
              <a:rPr lang="de-DE" dirty="0" smtClean="0"/>
              <a:t>as well </a:t>
            </a:r>
            <a:r>
              <a:rPr lang="de-DE" dirty="0" err="1" smtClean="0"/>
              <a:t>as</a:t>
            </a:r>
            <a:r>
              <a:rPr lang="de-DE" dirty="0" smtClean="0"/>
              <a:t> JobScheduler </a:t>
            </a:r>
            <a:r>
              <a:rPr lang="de-DE" dirty="0" err="1" smtClean="0"/>
              <a:t>objects</a:t>
            </a:r>
            <a:r>
              <a:rPr lang="de-DE" dirty="0" smtClean="0"/>
              <a:t> </a:t>
            </a:r>
            <a:r>
              <a:rPr lang="de-DE" dirty="0" err="1" smtClean="0"/>
              <a:t>being</a:t>
            </a:r>
            <a:r>
              <a:rPr lang="de-DE" dirty="0" smtClean="0"/>
              <a:t> </a:t>
            </a:r>
            <a:r>
              <a:rPr lang="de-DE" dirty="0" err="1" smtClean="0"/>
              <a:t>selected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granular </a:t>
            </a:r>
            <a:r>
              <a:rPr lang="de-DE" dirty="0" err="1" smtClean="0"/>
              <a:t>filtering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Filters </a:t>
            </a:r>
            <a:r>
              <a:rPr lang="de-DE" dirty="0" err="1" smtClean="0"/>
              <a:t>help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create</a:t>
            </a:r>
            <a:r>
              <a:rPr lang="de-DE" dirty="0" smtClean="0"/>
              <a:t> customized work views for individuals or a team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5017" y="2442754"/>
            <a:ext cx="12586155" cy="6635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0773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JOC Cockpit </a:t>
            </a:r>
            <a:r>
              <a:rPr lang="de-DE" dirty="0" err="1" smtClean="0"/>
              <a:t>Overview</a:t>
            </a:r>
            <a:endParaRPr lang="de-DE" dirty="0"/>
          </a:p>
        </p:txBody>
      </p:sp>
      <p:sp>
        <p:nvSpPr>
          <p:cNvPr id="8" name="Inhaltsplatzhalter 9"/>
          <p:cNvSpPr txBox="1">
            <a:spLocks/>
          </p:cNvSpPr>
          <p:nvPr/>
        </p:nvSpPr>
        <p:spPr>
          <a:xfrm>
            <a:off x="342933" y="2400299"/>
            <a:ext cx="4978832" cy="7899400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/>
          <a:p>
            <a:pPr marL="342843" indent="-342843" algn="l" defTabSz="457124" eaLnBrk="0" hangingPunct="0">
              <a:spcBef>
                <a:spcPts val="0"/>
              </a:spcBef>
              <a:buFont typeface="Arial" pitchFamily="34" charset="0"/>
              <a:buNone/>
              <a:defRPr/>
            </a:pPr>
            <a:endParaRPr lang="de-CH" sz="2400" dirty="0" smtClean="0">
              <a:solidFill>
                <a:srgbClr val="7FA4DD"/>
              </a:solidFill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indent="-342843" algn="l" defTabSz="457124" eaLnBrk="0" hangingPunct="0">
              <a:spcBef>
                <a:spcPts val="0"/>
              </a:spcBef>
              <a:buFont typeface="Arial" pitchFamily="34" charset="0"/>
              <a:buNone/>
              <a:defRPr/>
            </a:pPr>
            <a:endParaRPr lang="de-CH" sz="2400" dirty="0" smtClean="0">
              <a:solidFill>
                <a:srgbClr val="7FA4DD"/>
              </a:solidFill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indent="-342843" algn="l" defTabSz="457124" eaLnBrk="0" hangingPunct="0">
              <a:spcBef>
                <a:spcPts val="0"/>
              </a:spcBef>
              <a:buFont typeface="Arial" pitchFamily="34" charset="0"/>
              <a:buNone/>
              <a:defRPr/>
            </a:pPr>
            <a:endParaRPr lang="de-CH" sz="2400" dirty="0" smtClean="0">
              <a:solidFill>
                <a:srgbClr val="7FA4DD"/>
              </a:solidFill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indent="-342843" algn="l" defTabSz="457124" eaLnBrk="0" hangingPunct="0">
              <a:spcBef>
                <a:spcPts val="0"/>
              </a:spcBef>
              <a:buFont typeface="Arial" pitchFamily="34" charset="0"/>
              <a:buNone/>
              <a:defRPr/>
            </a:pPr>
            <a:endParaRPr lang="de-CH" sz="2400" dirty="0" smtClean="0">
              <a:solidFill>
                <a:srgbClr val="7FA4DD"/>
              </a:solidFill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indent="-342843" algn="l" defTabSz="457124" eaLnBrk="0" hangingPunct="0">
              <a:spcBef>
                <a:spcPts val="0"/>
              </a:spcBef>
              <a:buFont typeface="Arial" pitchFamily="34" charset="0"/>
              <a:buNone/>
              <a:defRPr/>
            </a:pPr>
            <a:endParaRPr lang="de-CH" sz="2400" dirty="0" smtClean="0">
              <a:solidFill>
                <a:srgbClr val="7FA4DD"/>
              </a:solidFill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indent="-342843" algn="l" defTabSz="457124" eaLnBrk="0" hangingPunct="0">
              <a:spcBef>
                <a:spcPts val="0"/>
              </a:spcBef>
              <a:buFont typeface="Arial" pitchFamily="34" charset="0"/>
              <a:buNone/>
              <a:defRPr/>
            </a:pPr>
            <a:endParaRPr lang="de-CH" sz="2400" dirty="0" smtClean="0">
              <a:solidFill>
                <a:srgbClr val="7FA4DD"/>
              </a:solidFill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indent="-342843" algn="l" defTabSz="457124" eaLnBrk="0" hangingPunct="0">
              <a:spcBef>
                <a:spcPts val="0"/>
              </a:spcBef>
              <a:buFont typeface="Arial" pitchFamily="34" charset="0"/>
              <a:buNone/>
              <a:defRPr/>
            </a:pPr>
            <a:endParaRPr lang="de-CH" sz="2400" dirty="0" smtClean="0">
              <a:solidFill>
                <a:srgbClr val="7FA4DD"/>
              </a:solidFill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indent="-342843" algn="l" defTabSz="457124" eaLnBrk="0" hangingPunct="0">
              <a:spcBef>
                <a:spcPts val="0"/>
              </a:spcBef>
              <a:buFont typeface="Arial" pitchFamily="34" charset="0"/>
              <a:buNone/>
              <a:defRPr/>
            </a:pPr>
            <a:endParaRPr lang="de-CH" sz="2400" dirty="0" smtClean="0">
              <a:solidFill>
                <a:srgbClr val="7FA4DD"/>
              </a:solidFill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indent="-342843" algn="l" defTabSz="457124" eaLnBrk="0" hangingPunct="0">
              <a:spcBef>
                <a:spcPts val="0"/>
              </a:spcBef>
              <a:buFont typeface="Arial" pitchFamily="34" charset="0"/>
              <a:buNone/>
              <a:defRPr/>
            </a:pPr>
            <a:endParaRPr lang="de-CH" sz="2400" dirty="0" smtClean="0">
              <a:solidFill>
                <a:srgbClr val="7FA4DD"/>
              </a:solidFill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indent="-342843" algn="l" defTabSz="457124" eaLnBrk="0" hangingPunct="0">
              <a:spcBef>
                <a:spcPts val="0"/>
              </a:spcBef>
              <a:buFont typeface="Arial" pitchFamily="34" charset="0"/>
              <a:buNone/>
              <a:defRPr/>
            </a:pPr>
            <a:endParaRPr lang="de-CH" sz="2400" dirty="0" smtClean="0">
              <a:solidFill>
                <a:srgbClr val="7FA4DD"/>
              </a:solidFill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indent="-342843" algn="l" defTabSz="457124" eaLnBrk="0" hangingPunct="0">
              <a:spcBef>
                <a:spcPts val="0"/>
              </a:spcBef>
              <a:buFont typeface="Arial" pitchFamily="34" charset="0"/>
              <a:buNone/>
              <a:defRPr/>
            </a:pPr>
            <a:endParaRPr lang="de-CH" sz="2400" dirty="0" smtClean="0">
              <a:solidFill>
                <a:srgbClr val="7FA4DD"/>
              </a:solidFill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indent="-342843" algn="l" defTabSz="457124" eaLnBrk="0" hangingPunct="0">
              <a:spcBef>
                <a:spcPts val="0"/>
              </a:spcBef>
              <a:buFont typeface="Arial" pitchFamily="34" charset="0"/>
              <a:buNone/>
              <a:defRPr/>
            </a:pPr>
            <a:endParaRPr lang="de-CH" sz="2400" dirty="0" smtClean="0">
              <a:solidFill>
                <a:srgbClr val="7FA4DD"/>
              </a:solidFill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indent="-342843" algn="l" defTabSz="457124" eaLnBrk="0" hangingPunct="0">
              <a:spcBef>
                <a:spcPts val="0"/>
              </a:spcBef>
              <a:buFont typeface="Arial" pitchFamily="34" charset="0"/>
              <a:buNone/>
              <a:defRPr/>
            </a:pPr>
            <a:endParaRPr lang="de-CH" sz="2400" dirty="0" smtClean="0">
              <a:solidFill>
                <a:srgbClr val="7FA4DD"/>
              </a:solidFill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indent="-342843" algn="l" defTabSz="457124" eaLnBrk="0" hangingPunct="0">
              <a:spcBef>
                <a:spcPts val="0"/>
              </a:spcBef>
              <a:buFont typeface="Arial" pitchFamily="34" charset="0"/>
              <a:buNone/>
              <a:defRPr/>
            </a:pPr>
            <a:endParaRPr lang="de-CH" sz="2400" dirty="0" smtClean="0">
              <a:solidFill>
                <a:srgbClr val="7FA4DD"/>
              </a:solidFill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indent="-342843" algn="l" defTabSz="457124" eaLnBrk="0" hangingPunct="0">
              <a:spcBef>
                <a:spcPts val="0"/>
              </a:spcBef>
              <a:buFont typeface="Arial" pitchFamily="34" charset="0"/>
              <a:buNone/>
              <a:defRPr/>
            </a:pPr>
            <a:endParaRPr lang="de-CH" sz="2400" dirty="0" smtClean="0">
              <a:solidFill>
                <a:srgbClr val="7FA4DD"/>
              </a:solidFill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indent="-342843" algn="l" defTabSz="457124" eaLnBrk="0" hangingPunct="0">
              <a:spcBef>
                <a:spcPts val="0"/>
              </a:spcBef>
              <a:buFont typeface="Arial" pitchFamily="34" charset="0"/>
              <a:buNone/>
              <a:defRPr/>
            </a:pPr>
            <a:endParaRPr lang="de-CH" sz="2400" dirty="0" smtClean="0">
              <a:solidFill>
                <a:srgbClr val="7FA4DD"/>
              </a:solidFill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indent="-342843" algn="l" defTabSz="457124" eaLnBrk="0" hangingPunct="0">
              <a:spcBef>
                <a:spcPts val="0"/>
              </a:spcBef>
              <a:buFont typeface="Arial" pitchFamily="34" charset="0"/>
              <a:buNone/>
              <a:defRPr/>
            </a:pPr>
            <a:r>
              <a:rPr lang="de-CH" sz="2400" dirty="0" smtClean="0">
                <a:solidFill>
                  <a:srgbClr val="7FA4DD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Software- und</a:t>
            </a:r>
          </a:p>
          <a:p>
            <a:pPr marL="342843" indent="-342843" algn="l" defTabSz="457124" eaLnBrk="0" hangingPunct="0">
              <a:spcBef>
                <a:spcPts val="0"/>
              </a:spcBef>
              <a:buFont typeface="Arial" pitchFamily="34" charset="0"/>
              <a:buNone/>
              <a:defRPr/>
            </a:pPr>
            <a:r>
              <a:rPr lang="de-CH" sz="2400" dirty="0" smtClean="0">
                <a:solidFill>
                  <a:srgbClr val="7FA4DD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Organisations-</a:t>
            </a:r>
          </a:p>
          <a:p>
            <a:pPr marL="342843" indent="-342843" algn="l" defTabSz="457124" eaLnBrk="0" hangingPunct="0">
              <a:spcBef>
                <a:spcPts val="0"/>
              </a:spcBef>
              <a:buFont typeface="Arial" pitchFamily="34" charset="0"/>
              <a:buNone/>
              <a:defRPr/>
            </a:pPr>
            <a:r>
              <a:rPr lang="de-CH" sz="2400" dirty="0" smtClean="0">
                <a:solidFill>
                  <a:srgbClr val="7FA4DD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Service GmbH</a:t>
            </a:r>
          </a:p>
          <a:p>
            <a:pPr marL="342843" indent="-342843" algn="l" defTabSz="457124" eaLnBrk="0" hangingPunct="0">
              <a:spcBef>
                <a:spcPts val="0"/>
              </a:spcBef>
              <a:buFont typeface="Arial" pitchFamily="34" charset="0"/>
              <a:buNone/>
              <a:defRPr/>
            </a:pPr>
            <a:endParaRPr lang="de-CH" sz="2400" dirty="0" smtClean="0">
              <a:solidFill>
                <a:srgbClr val="7FA4DD"/>
              </a:solidFill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indent="-342843" algn="l" defTabSz="457124" eaLnBrk="0" hangingPunct="0">
              <a:spcBef>
                <a:spcPts val="0"/>
              </a:spcBef>
              <a:buFont typeface="Arial" pitchFamily="34" charset="0"/>
              <a:buNone/>
              <a:defRPr/>
            </a:pPr>
            <a:r>
              <a:rPr lang="de-CH" sz="2400" dirty="0" err="1" smtClean="0">
                <a:solidFill>
                  <a:srgbClr val="7FA4DD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Giesebrechtstr</a:t>
            </a:r>
            <a:r>
              <a:rPr lang="de-CH" sz="2400" dirty="0" smtClean="0">
                <a:solidFill>
                  <a:srgbClr val="7FA4DD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. 15</a:t>
            </a:r>
          </a:p>
          <a:p>
            <a:pPr marL="342843" indent="-342843" algn="l" defTabSz="457124" eaLnBrk="0" hangingPunct="0">
              <a:spcBef>
                <a:spcPts val="0"/>
              </a:spcBef>
              <a:buFont typeface="Arial" pitchFamily="34" charset="0"/>
              <a:buNone/>
              <a:defRPr/>
            </a:pPr>
            <a:r>
              <a:rPr lang="de-CH" sz="2400" dirty="0" smtClean="0">
                <a:solidFill>
                  <a:srgbClr val="7FA4DD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D-10629 Berlin</a:t>
            </a:r>
          </a:p>
          <a:p>
            <a:pPr marL="342843" indent="-342843" algn="l" defTabSz="457124" eaLnBrk="0" hangingPunct="0">
              <a:spcBef>
                <a:spcPts val="0"/>
              </a:spcBef>
              <a:buFont typeface="Arial" pitchFamily="34" charset="0"/>
              <a:buNone/>
              <a:defRPr/>
            </a:pPr>
            <a:endParaRPr lang="de-CH" sz="2400" dirty="0" smtClean="0">
              <a:solidFill>
                <a:srgbClr val="7FA4DD"/>
              </a:solidFill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indent="-342843" algn="l" defTabSz="457124" eaLnBrk="0" hangingPunct="0">
              <a:spcBef>
                <a:spcPts val="0"/>
              </a:spcBef>
              <a:buFont typeface="Arial" pitchFamily="34" charset="0"/>
              <a:buNone/>
              <a:defRPr/>
            </a:pPr>
            <a:r>
              <a:rPr lang="de-CH" sz="2400" dirty="0" smtClean="0">
                <a:solidFill>
                  <a:srgbClr val="7FA4DD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info@sos-berlin.com</a:t>
            </a:r>
          </a:p>
          <a:p>
            <a:pPr marL="342843" indent="-342843" algn="l" defTabSz="457124" eaLnBrk="0" hangingPunct="0">
              <a:spcBef>
                <a:spcPts val="0"/>
              </a:spcBef>
              <a:buFont typeface="Arial" pitchFamily="34" charset="0"/>
              <a:buNone/>
              <a:defRPr/>
            </a:pPr>
            <a:r>
              <a:rPr lang="de-CH" sz="2400" dirty="0" smtClean="0">
                <a:solidFill>
                  <a:srgbClr val="7FA4DD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http://www.sos-berlin.com</a:t>
            </a:r>
            <a:endParaRPr lang="de-DE" sz="2400" dirty="0">
              <a:solidFill>
                <a:prstClr val="black"/>
              </a:solidFill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</p:txBody>
      </p:sp>
      <p:sp>
        <p:nvSpPr>
          <p:cNvPr id="10" name="Inhaltsplatzhalter 11"/>
          <p:cNvSpPr txBox="1">
            <a:spLocks/>
          </p:cNvSpPr>
          <p:nvPr/>
        </p:nvSpPr>
        <p:spPr>
          <a:xfrm>
            <a:off x="3323770" y="2400301"/>
            <a:ext cx="12462329" cy="6159500"/>
          </a:xfrm>
          <a:prstGeom prst="rect">
            <a:avLst/>
          </a:prstGeom>
        </p:spPr>
        <p:txBody>
          <a:bodyPr lIns="0" tIns="0" rIns="0" bIns="0" anchor="ctr" anchorCtr="0"/>
          <a:lstStyle/>
          <a:p>
            <a:pPr marL="342843" indent="-342843" defTabSz="457124">
              <a:spcBef>
                <a:spcPct val="20000"/>
              </a:spcBef>
              <a:buClr>
                <a:srgbClr val="00107F"/>
              </a:buClr>
              <a:buFont typeface="Wingdings" pitchFamily="2" charset="2"/>
              <a:buNone/>
              <a:defRPr/>
            </a:pPr>
            <a:r>
              <a:rPr lang="de-DE" sz="6500" b="1" dirty="0" err="1" smtClean="0">
                <a:solidFill>
                  <a:srgbClr val="7FA4CC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Questions</a:t>
            </a:r>
            <a:r>
              <a:rPr lang="de-DE" sz="6500" b="1" dirty="0" smtClean="0">
                <a:solidFill>
                  <a:srgbClr val="7FA4CC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?</a:t>
            </a:r>
          </a:p>
          <a:p>
            <a:pPr marL="342843" indent="-342843" defTabSz="457124">
              <a:spcBef>
                <a:spcPct val="20000"/>
              </a:spcBef>
              <a:buClr>
                <a:srgbClr val="00107F"/>
              </a:buClr>
              <a:buFont typeface="Wingdings" pitchFamily="2" charset="2"/>
              <a:buNone/>
              <a:defRPr/>
            </a:pPr>
            <a:r>
              <a:rPr lang="de-DE" sz="6500" b="1" dirty="0" smtClean="0">
                <a:solidFill>
                  <a:srgbClr val="7FA4CC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Comments?</a:t>
            </a:r>
          </a:p>
          <a:p>
            <a:pPr marL="342843" indent="-342843" defTabSz="457124">
              <a:spcBef>
                <a:spcPct val="20000"/>
              </a:spcBef>
              <a:buClr>
                <a:srgbClr val="00107F"/>
              </a:buClr>
              <a:buFont typeface="Wingdings" pitchFamily="2" charset="2"/>
              <a:buNone/>
              <a:defRPr/>
            </a:pPr>
            <a:r>
              <a:rPr lang="de-DE" sz="6500" b="1" dirty="0" smtClean="0">
                <a:solidFill>
                  <a:srgbClr val="7FA4CC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Feedback?</a:t>
            </a:r>
            <a:endParaRPr lang="de-DE" sz="2300" b="1" dirty="0" smtClean="0">
              <a:solidFill>
                <a:srgbClr val="7FA4CC"/>
              </a:solidFill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indent="-342843" algn="l" defTabSz="457124" eaLnBrk="0" hangingPunct="0">
              <a:spcBef>
                <a:spcPts val="0"/>
              </a:spcBef>
              <a:buClr>
                <a:srgbClr val="00107F"/>
              </a:buClr>
              <a:buFont typeface="Wingdings" pitchFamily="2" charset="2"/>
              <a:buNone/>
              <a:defRPr/>
            </a:pPr>
            <a:endParaRPr lang="de-CH" sz="2300" dirty="0" smtClean="0">
              <a:solidFill>
                <a:srgbClr val="7FA4DD"/>
              </a:solidFill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indent="-342843" algn="l" defTabSz="457124">
              <a:spcBef>
                <a:spcPct val="20000"/>
              </a:spcBef>
              <a:buClr>
                <a:srgbClr val="00107F"/>
              </a:buClr>
              <a:buFont typeface="Wingdings" pitchFamily="2" charset="2"/>
              <a:buNone/>
              <a:defRPr/>
            </a:pPr>
            <a:endParaRPr lang="de-DE" sz="2300" b="1" dirty="0" smtClean="0">
              <a:solidFill>
                <a:srgbClr val="7FA4CC"/>
              </a:solidFill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5307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Motivation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JOC Cockpit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Motivation: Pain Points with the classic JOC and JID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TextBox 2"/>
          <p:cNvSpPr txBox="1"/>
          <p:nvPr/>
        </p:nvSpPr>
        <p:spPr>
          <a:xfrm>
            <a:off x="3327816" y="2423701"/>
            <a:ext cx="12366885" cy="772519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457200" indent="-457200" algn="l" eaLnBrk="0" hangingPunct="0">
              <a:buFont typeface="+mj-lt"/>
              <a:buAutoNum type="arabicPeriod"/>
            </a:pPr>
            <a:r>
              <a:rPr lang="de-CH" sz="3200" dirty="0" err="1" smtClean="0">
                <a:latin typeface="+mj-lt"/>
              </a:rPr>
              <a:t>Architecture</a:t>
            </a:r>
            <a:endParaRPr lang="de-CH" sz="3200" dirty="0" smtClean="0">
              <a:latin typeface="+mj-lt"/>
            </a:endParaRPr>
          </a:p>
          <a:p>
            <a:pPr marL="914324" lvl="1" indent="-457200" algn="l" eaLnBrk="0" hangingPunct="0">
              <a:buFont typeface="Arial" panose="020B0604020202020204" pitchFamily="34" charset="0"/>
              <a:buChar char="•"/>
            </a:pPr>
            <a:r>
              <a:rPr lang="de-CH" sz="2800" dirty="0" smtClean="0">
                <a:latin typeface="+mj-lt"/>
              </a:rPr>
              <a:t>JOC </a:t>
            </a:r>
            <a:r>
              <a:rPr lang="de-CH" sz="2800" dirty="0" err="1" smtClean="0">
                <a:latin typeface="+mj-lt"/>
              </a:rPr>
              <a:t>ships</a:t>
            </a:r>
            <a:r>
              <a:rPr lang="de-CH" sz="2800" dirty="0" smtClean="0">
                <a:latin typeface="+mj-lt"/>
              </a:rPr>
              <a:t> on top </a:t>
            </a:r>
            <a:r>
              <a:rPr lang="de-CH" sz="2800" dirty="0" err="1" smtClean="0">
                <a:latin typeface="+mj-lt"/>
              </a:rPr>
              <a:t>of</a:t>
            </a:r>
            <a:r>
              <a:rPr lang="de-CH" sz="2800" dirty="0" smtClean="0">
                <a:latin typeface="+mj-lt"/>
              </a:rPr>
              <a:t> a Master and </a:t>
            </a:r>
            <a:r>
              <a:rPr lang="de-CH" sz="2800" dirty="0" err="1" smtClean="0">
                <a:latin typeface="+mj-lt"/>
              </a:rPr>
              <a:t>is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restricted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to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control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that</a:t>
            </a:r>
            <a:r>
              <a:rPr lang="de-CH" sz="2800" dirty="0" smtClean="0">
                <a:latin typeface="+mj-lt"/>
              </a:rPr>
              <a:t> Master</a:t>
            </a:r>
          </a:p>
          <a:p>
            <a:pPr marL="914324" lvl="1" indent="-457200" algn="l" eaLnBrk="0" hangingPunct="0">
              <a:buFont typeface="Arial" panose="020B0604020202020204" pitchFamily="34" charset="0"/>
              <a:buChar char="•"/>
            </a:pPr>
            <a:r>
              <a:rPr lang="de-CH" sz="2800" dirty="0" smtClean="0">
                <a:latin typeface="+mj-lt"/>
              </a:rPr>
              <a:t>Separate </a:t>
            </a:r>
            <a:r>
              <a:rPr lang="de-CH" sz="2800" dirty="0" err="1" smtClean="0">
                <a:latin typeface="+mj-lt"/>
              </a:rPr>
              <a:t>components</a:t>
            </a:r>
            <a:r>
              <a:rPr lang="de-CH" sz="2800" dirty="0" smtClean="0">
                <a:latin typeface="+mj-lt"/>
              </a:rPr>
              <a:t> JOC and JID </a:t>
            </a:r>
            <a:r>
              <a:rPr lang="de-CH" sz="2800" dirty="0" err="1" smtClean="0">
                <a:latin typeface="+mj-lt"/>
              </a:rPr>
              <a:t>have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to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be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used</a:t>
            </a:r>
            <a:endParaRPr lang="de-CH" sz="2800" dirty="0" smtClean="0">
              <a:latin typeface="+mj-lt"/>
            </a:endParaRPr>
          </a:p>
          <a:p>
            <a:pPr marL="914324" lvl="1" indent="-457200" algn="l" eaLnBrk="0" hangingPunct="0">
              <a:buFont typeface="Arial" panose="020B0604020202020204" pitchFamily="34" charset="0"/>
              <a:buChar char="•"/>
            </a:pPr>
            <a:r>
              <a:rPr lang="de-CH" sz="2800" dirty="0" smtClean="0">
                <a:latin typeface="+mj-lt"/>
              </a:rPr>
              <a:t>Information </a:t>
            </a:r>
            <a:r>
              <a:rPr lang="de-CH" sz="2800" dirty="0" err="1" smtClean="0">
                <a:latin typeface="+mj-lt"/>
              </a:rPr>
              <a:t>is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scattered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across</a:t>
            </a:r>
            <a:r>
              <a:rPr lang="de-CH" sz="2800" dirty="0" smtClean="0">
                <a:latin typeface="+mj-lt"/>
              </a:rPr>
              <a:t> different </a:t>
            </a:r>
            <a:r>
              <a:rPr lang="de-CH" sz="2800" dirty="0" err="1" smtClean="0">
                <a:latin typeface="+mj-lt"/>
              </a:rPr>
              <a:t>components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without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interaction</a:t>
            </a:r>
            <a:endParaRPr lang="de-CH" sz="2000" dirty="0" smtClean="0">
              <a:latin typeface="+mj-lt"/>
            </a:endParaRPr>
          </a:p>
          <a:p>
            <a:pPr marL="457200" indent="-457200" algn="l" eaLnBrk="0" hangingPunct="0">
              <a:buFont typeface="+mj-lt"/>
              <a:buAutoNum type="arabicPeriod"/>
            </a:pPr>
            <a:r>
              <a:rPr lang="de-CH" sz="3200" dirty="0"/>
              <a:t>Security</a:t>
            </a:r>
          </a:p>
          <a:p>
            <a:pPr marL="914324" lvl="1" indent="-457200" algn="l" eaLnBrk="0" hangingPunct="0">
              <a:buFont typeface="Arial" panose="020B0604020202020204" pitchFamily="34" charset="0"/>
              <a:buChar char="•"/>
            </a:pPr>
            <a:r>
              <a:rPr lang="de-CH" sz="2800" dirty="0"/>
              <a:t>Limited </a:t>
            </a:r>
            <a:r>
              <a:rPr lang="de-CH" sz="2800" dirty="0" err="1"/>
              <a:t>capabilities</a:t>
            </a:r>
            <a:r>
              <a:rPr lang="de-CH" sz="2800" dirty="0"/>
              <a:t> </a:t>
            </a:r>
            <a:r>
              <a:rPr lang="de-CH" sz="2800" dirty="0" err="1"/>
              <a:t>for</a:t>
            </a:r>
            <a:r>
              <a:rPr lang="de-CH" sz="2800" dirty="0"/>
              <a:t> </a:t>
            </a:r>
            <a:r>
              <a:rPr lang="de-CH" sz="2800" dirty="0" err="1"/>
              <a:t>authentication</a:t>
            </a:r>
            <a:r>
              <a:rPr lang="de-CH" sz="2800" dirty="0"/>
              <a:t> </a:t>
            </a:r>
          </a:p>
          <a:p>
            <a:pPr marL="914324" lvl="1" indent="-457200" algn="l" eaLnBrk="0" hangingPunct="0">
              <a:buFont typeface="Arial" panose="020B0604020202020204" pitchFamily="34" charset="0"/>
              <a:buChar char="•"/>
            </a:pPr>
            <a:r>
              <a:rPr lang="de-CH" sz="2800" dirty="0" err="1"/>
              <a:t>Missing</a:t>
            </a:r>
            <a:r>
              <a:rPr lang="de-CH" sz="2800" dirty="0"/>
              <a:t> </a:t>
            </a:r>
            <a:r>
              <a:rPr lang="de-CH" sz="2800" dirty="0" err="1"/>
              <a:t>authorization</a:t>
            </a:r>
            <a:r>
              <a:rPr lang="de-CH" sz="2800" dirty="0"/>
              <a:t>, </a:t>
            </a:r>
            <a:r>
              <a:rPr lang="de-CH" sz="2800" dirty="0" err="1"/>
              <a:t>missing</a:t>
            </a:r>
            <a:r>
              <a:rPr lang="de-CH" sz="2800" dirty="0"/>
              <a:t> </a:t>
            </a:r>
            <a:r>
              <a:rPr lang="de-CH" sz="2800" dirty="0" err="1" smtClean="0"/>
              <a:t>roles</a:t>
            </a:r>
            <a:endParaRPr lang="de-CH" sz="3200" dirty="0" smtClean="0">
              <a:latin typeface="+mj-lt"/>
            </a:endParaRPr>
          </a:p>
          <a:p>
            <a:pPr marL="457200" indent="-457200" algn="l" eaLnBrk="0" hangingPunct="0">
              <a:buFont typeface="+mj-lt"/>
              <a:buAutoNum type="arabicPeriod"/>
            </a:pPr>
            <a:r>
              <a:rPr lang="de-CH" sz="3200" dirty="0" smtClean="0">
                <a:latin typeface="+mj-lt"/>
              </a:rPr>
              <a:t>Navigation</a:t>
            </a:r>
          </a:p>
          <a:p>
            <a:pPr marL="914324" lvl="1" indent="-457200" algn="l" eaLnBrk="0" hangingPunct="0">
              <a:buFont typeface="Arial" panose="020B0604020202020204" pitchFamily="34" charset="0"/>
              <a:buChar char="•"/>
            </a:pPr>
            <a:r>
              <a:rPr lang="de-CH" sz="2800" dirty="0" smtClean="0">
                <a:latin typeface="+mj-lt"/>
              </a:rPr>
              <a:t>Navigation </a:t>
            </a:r>
            <a:r>
              <a:rPr lang="de-CH" sz="2800" dirty="0" err="1" smtClean="0">
                <a:latin typeface="+mj-lt"/>
              </a:rPr>
              <a:t>issue</a:t>
            </a:r>
            <a:r>
              <a:rPr lang="de-CH" sz="2800" dirty="0" smtClean="0">
                <a:latin typeface="+mj-lt"/>
              </a:rPr>
              <a:t>: </a:t>
            </a:r>
            <a:r>
              <a:rPr lang="de-CH" sz="2800" dirty="0" err="1" smtClean="0">
                <a:latin typeface="+mj-lt"/>
              </a:rPr>
              <a:t>users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are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forced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to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switch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tabs</a:t>
            </a:r>
            <a:endParaRPr lang="de-CH" sz="2800" dirty="0" smtClean="0">
              <a:latin typeface="+mj-lt"/>
            </a:endParaRPr>
          </a:p>
          <a:p>
            <a:pPr marL="914324" lvl="1" indent="-457200" algn="l" eaLnBrk="0" hangingPunct="0">
              <a:buFont typeface="Arial" panose="020B0604020202020204" pitchFamily="34" charset="0"/>
              <a:buChar char="•"/>
            </a:pPr>
            <a:r>
              <a:rPr lang="de-CH" sz="2800" dirty="0">
                <a:latin typeface="+mj-lt"/>
              </a:rPr>
              <a:t>Usability </a:t>
            </a:r>
            <a:r>
              <a:rPr lang="de-CH" sz="2800" dirty="0" err="1" smtClean="0">
                <a:latin typeface="+mj-lt"/>
              </a:rPr>
              <a:t>issue</a:t>
            </a:r>
            <a:r>
              <a:rPr lang="de-CH" sz="2800" dirty="0" smtClean="0">
                <a:latin typeface="+mj-lt"/>
              </a:rPr>
              <a:t>: </a:t>
            </a:r>
            <a:r>
              <a:rPr lang="de-CH" sz="2800" dirty="0" err="1" smtClean="0">
                <a:latin typeface="+mj-lt"/>
              </a:rPr>
              <a:t>no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consistent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information</a:t>
            </a:r>
            <a:r>
              <a:rPr lang="de-CH" sz="2800" dirty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available</a:t>
            </a:r>
            <a:endParaRPr lang="de-CH" sz="2000" dirty="0">
              <a:latin typeface="+mj-lt"/>
            </a:endParaRPr>
          </a:p>
          <a:p>
            <a:pPr marL="457200" indent="-457200" algn="l" eaLnBrk="0" hangingPunct="0">
              <a:buFont typeface="+mj-lt"/>
              <a:buAutoNum type="arabicPeriod"/>
            </a:pPr>
            <a:r>
              <a:rPr lang="de-CH" sz="3200" dirty="0" err="1" smtClean="0">
                <a:latin typeface="+mj-lt"/>
              </a:rPr>
              <a:t>Visualization</a:t>
            </a:r>
            <a:endParaRPr lang="de-CH" sz="3200" dirty="0" smtClean="0">
              <a:latin typeface="+mj-lt"/>
            </a:endParaRPr>
          </a:p>
          <a:p>
            <a:pPr marL="914324" lvl="1" indent="-457200" algn="l" eaLnBrk="0" hangingPunct="0">
              <a:buFont typeface="Arial" panose="020B0604020202020204" pitchFamily="34" charset="0"/>
              <a:buChar char="•"/>
            </a:pPr>
            <a:r>
              <a:rPr lang="de-CH" sz="2800" dirty="0" err="1" smtClean="0">
                <a:latin typeface="+mj-lt"/>
              </a:rPr>
              <a:t>Presentation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issue</a:t>
            </a:r>
            <a:r>
              <a:rPr lang="de-CH" sz="2800" dirty="0" smtClean="0">
                <a:latin typeface="+mj-lt"/>
              </a:rPr>
              <a:t>: </a:t>
            </a:r>
            <a:r>
              <a:rPr lang="de-CH" sz="2800" dirty="0" err="1" smtClean="0">
                <a:latin typeface="+mj-lt"/>
              </a:rPr>
              <a:t>textual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representation</a:t>
            </a:r>
            <a:r>
              <a:rPr lang="de-CH" sz="2800" dirty="0" smtClean="0">
                <a:latin typeface="+mj-lt"/>
              </a:rPr>
              <a:t>, </a:t>
            </a:r>
            <a:r>
              <a:rPr lang="de-CH" sz="2800" dirty="0" err="1" smtClean="0">
                <a:latin typeface="+mj-lt"/>
              </a:rPr>
              <a:t>no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graphical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representation</a:t>
            </a:r>
            <a:endParaRPr lang="de-CH" sz="2800" dirty="0">
              <a:latin typeface="+mj-lt"/>
            </a:endParaRPr>
          </a:p>
          <a:p>
            <a:pPr marL="914324" lvl="1" indent="-457200" algn="l" eaLnBrk="0" hangingPunct="0">
              <a:buFont typeface="Arial" panose="020B0604020202020204" pitchFamily="34" charset="0"/>
              <a:buChar char="•"/>
            </a:pPr>
            <a:r>
              <a:rPr lang="de-CH" sz="2800" dirty="0" err="1" smtClean="0">
                <a:latin typeface="+mj-lt"/>
              </a:rPr>
              <a:t>Consistency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issue</a:t>
            </a:r>
            <a:r>
              <a:rPr lang="de-CH" sz="2800" dirty="0" smtClean="0">
                <a:latin typeface="+mj-lt"/>
              </a:rPr>
              <a:t>: </a:t>
            </a:r>
            <a:r>
              <a:rPr lang="de-CH" sz="2800" dirty="0" err="1" smtClean="0">
                <a:latin typeface="+mj-lt"/>
              </a:rPr>
              <a:t>no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system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status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overview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available</a:t>
            </a:r>
            <a:endParaRPr lang="de-CH" sz="2800" dirty="0" smtClean="0">
              <a:latin typeface="+mj-lt"/>
            </a:endParaRPr>
          </a:p>
          <a:p>
            <a:pPr marL="914324" lvl="1" indent="-457200" algn="l" eaLnBrk="0" hangingPunct="0">
              <a:buFont typeface="Arial" panose="020B0604020202020204" pitchFamily="34" charset="0"/>
              <a:buChar char="•"/>
            </a:pPr>
            <a:r>
              <a:rPr lang="de-CH" sz="2800" dirty="0" smtClean="0">
                <a:latin typeface="+mj-lt"/>
              </a:rPr>
              <a:t>Design </a:t>
            </a:r>
            <a:r>
              <a:rPr lang="de-CH" sz="2800" dirty="0" err="1" smtClean="0">
                <a:latin typeface="+mj-lt"/>
              </a:rPr>
              <a:t>issue</a:t>
            </a:r>
            <a:r>
              <a:rPr lang="de-CH" sz="2800" dirty="0" smtClean="0">
                <a:latin typeface="+mj-lt"/>
              </a:rPr>
              <a:t>: </a:t>
            </a:r>
            <a:r>
              <a:rPr lang="de-CH" sz="2800" dirty="0" err="1" smtClean="0">
                <a:latin typeface="+mj-lt"/>
              </a:rPr>
              <a:t>no</a:t>
            </a:r>
            <a:r>
              <a:rPr lang="de-CH" sz="2800" dirty="0" smtClean="0">
                <a:latin typeface="+mj-lt"/>
              </a:rPr>
              <a:t> modern design </a:t>
            </a:r>
            <a:r>
              <a:rPr lang="de-CH" sz="2800" dirty="0" err="1" smtClean="0">
                <a:latin typeface="+mj-lt"/>
              </a:rPr>
              <a:t>of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graphical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controls</a:t>
            </a:r>
            <a:r>
              <a:rPr lang="de-CH" sz="2800" dirty="0" smtClean="0">
                <a:latin typeface="+mj-lt"/>
              </a:rPr>
              <a:t> and </a:t>
            </a:r>
            <a:r>
              <a:rPr lang="de-CH" sz="2800" dirty="0" err="1" smtClean="0">
                <a:latin typeface="+mj-lt"/>
              </a:rPr>
              <a:t>use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of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color</a:t>
            </a:r>
            <a:endParaRPr lang="de-CH" sz="2800" dirty="0" smtClean="0">
              <a:latin typeface="+mj-lt"/>
            </a:endParaRPr>
          </a:p>
          <a:p>
            <a:pPr marL="457200" indent="-457200" algn="l" eaLnBrk="0" hangingPunct="0">
              <a:buFont typeface="+mj-lt"/>
              <a:buAutoNum type="arabicPeriod"/>
            </a:pPr>
            <a:r>
              <a:rPr lang="de-CH" sz="3200" dirty="0" smtClean="0">
                <a:latin typeface="+mj-lt"/>
              </a:rPr>
              <a:t>Interaction</a:t>
            </a:r>
          </a:p>
          <a:p>
            <a:pPr marL="914324" lvl="1" indent="-457200" algn="l" eaLnBrk="0" hangingPunct="0">
              <a:buFont typeface="Arial" panose="020B0604020202020204" pitchFamily="34" charset="0"/>
              <a:buChar char="•"/>
            </a:pPr>
            <a:r>
              <a:rPr lang="de-CH" sz="2800" dirty="0" err="1" smtClean="0">
                <a:latin typeface="+mj-lt"/>
              </a:rPr>
              <a:t>Missing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responsiveness</a:t>
            </a:r>
            <a:r>
              <a:rPr lang="de-CH" sz="2800" dirty="0" smtClean="0">
                <a:latin typeface="+mj-lt"/>
              </a:rPr>
              <a:t>, </a:t>
            </a:r>
            <a:r>
              <a:rPr lang="de-CH" sz="2800" dirty="0" err="1" smtClean="0">
                <a:latin typeface="+mj-lt"/>
              </a:rPr>
              <a:t>no</a:t>
            </a:r>
            <a:r>
              <a:rPr lang="de-CH" sz="2800" dirty="0" smtClean="0">
                <a:latin typeface="+mj-lt"/>
              </a:rPr>
              <a:t> mobile </a:t>
            </a:r>
            <a:r>
              <a:rPr lang="de-CH" sz="2800" dirty="0" err="1" smtClean="0">
                <a:latin typeface="+mj-lt"/>
              </a:rPr>
              <a:t>devices</a:t>
            </a:r>
            <a:r>
              <a:rPr lang="de-CH" sz="2800" dirty="0" smtClean="0">
                <a:latin typeface="+mj-lt"/>
              </a:rPr>
              <a:t>, </a:t>
            </a:r>
            <a:r>
              <a:rPr lang="de-CH" sz="2800" dirty="0" err="1" smtClean="0">
                <a:latin typeface="+mj-lt"/>
              </a:rPr>
              <a:t>page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refresh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required</a:t>
            </a:r>
            <a:endParaRPr lang="de-CH" sz="2800" dirty="0" smtClean="0">
              <a:latin typeface="+mj-lt"/>
            </a:endParaRPr>
          </a:p>
          <a:p>
            <a:pPr marL="914324" lvl="1" indent="-457200" algn="l" eaLnBrk="0" hangingPunct="0">
              <a:buFont typeface="Arial" panose="020B0604020202020204" pitchFamily="34" charset="0"/>
              <a:buChar char="•"/>
            </a:pPr>
            <a:r>
              <a:rPr lang="de-CH" sz="2800" dirty="0" smtClean="0">
                <a:latin typeface="+mj-lt"/>
              </a:rPr>
              <a:t>Options </a:t>
            </a:r>
            <a:r>
              <a:rPr lang="de-CH" sz="2800" dirty="0" err="1" smtClean="0">
                <a:latin typeface="+mj-lt"/>
              </a:rPr>
              <a:t>deeply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buried</a:t>
            </a:r>
            <a:r>
              <a:rPr lang="de-CH" sz="2800" dirty="0" smtClean="0">
                <a:latin typeface="+mj-lt"/>
              </a:rPr>
              <a:t> in </a:t>
            </a:r>
            <a:r>
              <a:rPr lang="de-CH" sz="2800" dirty="0" err="1" smtClean="0">
                <a:latin typeface="+mj-lt"/>
              </a:rPr>
              <a:t>context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menus</a:t>
            </a:r>
            <a:endParaRPr lang="de-CH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76805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Motivation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JOC Cockpit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Motivation: </a:t>
            </a:r>
            <a:r>
              <a:rPr lang="en-US" dirty="0" err="1" smtClean="0"/>
              <a:t>Competely</a:t>
            </a:r>
            <a:r>
              <a:rPr lang="en-US" dirty="0" smtClean="0"/>
              <a:t> new User Experience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TextBox 2"/>
          <p:cNvSpPr txBox="1"/>
          <p:nvPr/>
        </p:nvSpPr>
        <p:spPr>
          <a:xfrm>
            <a:off x="3327816" y="2423701"/>
            <a:ext cx="12366885" cy="772519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457200" indent="-457200" algn="l" eaLnBrk="0" hangingPunct="0">
              <a:buFont typeface="+mj-lt"/>
              <a:buAutoNum type="arabicPeriod"/>
            </a:pPr>
            <a:r>
              <a:rPr lang="de-CH" sz="3200" dirty="0" err="1" smtClean="0">
                <a:latin typeface="+mj-lt"/>
              </a:rPr>
              <a:t>Architecture</a:t>
            </a:r>
            <a:endParaRPr lang="de-CH" sz="3200" dirty="0" smtClean="0">
              <a:latin typeface="+mj-lt"/>
            </a:endParaRPr>
          </a:p>
          <a:p>
            <a:pPr marL="914324" lvl="1" indent="-457200" algn="l" eaLnBrk="0" hangingPunct="0">
              <a:buFont typeface="Arial" panose="020B0604020202020204" pitchFamily="34" charset="0"/>
              <a:buChar char="•"/>
            </a:pPr>
            <a:r>
              <a:rPr lang="de-CH" sz="2800" dirty="0" err="1" smtClean="0">
                <a:latin typeface="+mj-lt"/>
              </a:rPr>
              <a:t>Platform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agnostic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component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to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control</a:t>
            </a:r>
            <a:r>
              <a:rPr lang="de-CH" sz="2800" dirty="0" smtClean="0">
                <a:latin typeface="+mj-lt"/>
              </a:rPr>
              <a:t> a </a:t>
            </a:r>
            <a:r>
              <a:rPr lang="de-CH" sz="2800" dirty="0" err="1" smtClean="0">
                <a:latin typeface="+mj-lt"/>
              </a:rPr>
              <a:t>number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of</a:t>
            </a:r>
            <a:r>
              <a:rPr lang="de-CH" sz="2800" dirty="0" smtClean="0">
                <a:latin typeface="+mj-lt"/>
              </a:rPr>
              <a:t> Master </a:t>
            </a:r>
            <a:r>
              <a:rPr lang="de-CH" sz="2800" dirty="0" err="1" smtClean="0">
                <a:latin typeface="+mj-lt"/>
              </a:rPr>
              <a:t>instances</a:t>
            </a:r>
            <a:endParaRPr lang="de-CH" sz="2800" dirty="0" smtClean="0">
              <a:latin typeface="+mj-lt"/>
            </a:endParaRPr>
          </a:p>
          <a:p>
            <a:pPr marL="914324" lvl="1" indent="-457200" algn="l" eaLnBrk="0" hangingPunct="0">
              <a:buFont typeface="Arial" panose="020B0604020202020204" pitchFamily="34" charset="0"/>
              <a:buChar char="•"/>
            </a:pPr>
            <a:r>
              <a:rPr lang="de-CH" sz="2800" dirty="0" err="1" smtClean="0">
                <a:latin typeface="+mj-lt"/>
              </a:rPr>
              <a:t>Introduction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of</a:t>
            </a:r>
            <a:r>
              <a:rPr lang="de-CH" sz="2800" dirty="0" smtClean="0">
                <a:latin typeface="+mj-lt"/>
              </a:rPr>
              <a:t> a </a:t>
            </a:r>
            <a:r>
              <a:rPr lang="de-CH" sz="2800" dirty="0" err="1" smtClean="0">
                <a:latin typeface="+mj-lt"/>
              </a:rPr>
              <a:t>RESTful</a:t>
            </a:r>
            <a:r>
              <a:rPr lang="de-CH" sz="2800" dirty="0" smtClean="0">
                <a:latin typeface="+mj-lt"/>
              </a:rPr>
              <a:t> Web Service </a:t>
            </a:r>
            <a:r>
              <a:rPr lang="de-CH" sz="2800" dirty="0" err="1" smtClean="0">
                <a:latin typeface="+mj-lt"/>
              </a:rPr>
              <a:t>for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access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to</a:t>
            </a:r>
            <a:r>
              <a:rPr lang="de-CH" sz="2800" dirty="0" smtClean="0">
                <a:latin typeface="+mj-lt"/>
              </a:rPr>
              <a:t> JobScheduler</a:t>
            </a:r>
          </a:p>
          <a:p>
            <a:pPr marL="457200" indent="-457200" algn="l" eaLnBrk="0" hangingPunct="0">
              <a:buFont typeface="+mj-lt"/>
              <a:buAutoNum type="arabicPeriod"/>
            </a:pPr>
            <a:r>
              <a:rPr lang="de-CH" sz="3200" dirty="0"/>
              <a:t>Security</a:t>
            </a:r>
          </a:p>
          <a:p>
            <a:pPr marL="914324" lvl="1" indent="-457200" algn="l" eaLnBrk="0" hangingPunct="0">
              <a:buFont typeface="Arial" panose="020B0604020202020204" pitchFamily="34" charset="0"/>
              <a:buChar char="•"/>
            </a:pPr>
            <a:r>
              <a:rPr lang="de-CH" sz="2800" dirty="0" err="1"/>
              <a:t>Role</a:t>
            </a:r>
            <a:r>
              <a:rPr lang="de-CH" sz="2800" dirty="0"/>
              <a:t> </a:t>
            </a:r>
            <a:r>
              <a:rPr lang="de-CH" sz="2800" dirty="0" err="1"/>
              <a:t>based</a:t>
            </a:r>
            <a:r>
              <a:rPr lang="de-CH" sz="2800" dirty="0"/>
              <a:t> </a:t>
            </a:r>
            <a:r>
              <a:rPr lang="de-CH" sz="2800" dirty="0" err="1"/>
              <a:t>authentication</a:t>
            </a:r>
            <a:r>
              <a:rPr lang="de-CH" sz="2800" dirty="0"/>
              <a:t> and </a:t>
            </a:r>
            <a:r>
              <a:rPr lang="de-CH" sz="2800" dirty="0" err="1"/>
              <a:t>authorization</a:t>
            </a:r>
            <a:r>
              <a:rPr lang="de-CH" sz="2800" dirty="0"/>
              <a:t> </a:t>
            </a:r>
            <a:r>
              <a:rPr lang="de-CH" sz="2800" dirty="0" err="1"/>
              <a:t>including</a:t>
            </a:r>
            <a:r>
              <a:rPr lang="de-CH" sz="2800" dirty="0"/>
              <a:t> LDAP </a:t>
            </a:r>
            <a:r>
              <a:rPr lang="de-CH" sz="2800" dirty="0" err="1" smtClean="0"/>
              <a:t>support</a:t>
            </a:r>
            <a:endParaRPr lang="de-CH" sz="3200" dirty="0" smtClean="0">
              <a:latin typeface="+mj-lt"/>
            </a:endParaRPr>
          </a:p>
          <a:p>
            <a:pPr marL="457200" indent="-457200" algn="l" eaLnBrk="0" hangingPunct="0">
              <a:buFont typeface="+mj-lt"/>
              <a:buAutoNum type="arabicPeriod"/>
            </a:pPr>
            <a:r>
              <a:rPr lang="de-CH" sz="3200" dirty="0" smtClean="0">
                <a:latin typeface="+mj-lt"/>
              </a:rPr>
              <a:t>Navigation</a:t>
            </a:r>
          </a:p>
          <a:p>
            <a:pPr marL="914324" lvl="1" indent="-457200" algn="l" eaLnBrk="0" hangingPunct="0">
              <a:buFont typeface="Arial" panose="020B0604020202020204" pitchFamily="34" charset="0"/>
              <a:buChar char="•"/>
            </a:pPr>
            <a:r>
              <a:rPr lang="de-CH" sz="2800" dirty="0" smtClean="0">
                <a:latin typeface="+mj-lt"/>
              </a:rPr>
              <a:t>Modern design </a:t>
            </a:r>
            <a:r>
              <a:rPr lang="de-CH" sz="2800" dirty="0" err="1" smtClean="0">
                <a:latin typeface="+mj-lt"/>
              </a:rPr>
              <a:t>for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better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user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interaction</a:t>
            </a:r>
            <a:endParaRPr lang="de-CH" sz="2800" dirty="0" smtClean="0">
              <a:latin typeface="+mj-lt"/>
            </a:endParaRPr>
          </a:p>
          <a:p>
            <a:pPr marL="914324" lvl="1" indent="-457200" algn="l" eaLnBrk="0" hangingPunct="0">
              <a:buFont typeface="Arial" panose="020B0604020202020204" pitchFamily="34" charset="0"/>
              <a:buChar char="•"/>
            </a:pPr>
            <a:r>
              <a:rPr lang="de-CH" sz="2800" dirty="0" smtClean="0">
                <a:latin typeface="+mj-lt"/>
              </a:rPr>
              <a:t>Clear </a:t>
            </a:r>
            <a:r>
              <a:rPr lang="de-CH" sz="2800" dirty="0" err="1" smtClean="0">
                <a:latin typeface="+mj-lt"/>
              </a:rPr>
              <a:t>context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menus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when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performing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actions</a:t>
            </a:r>
            <a:endParaRPr lang="de-CH" sz="2000" dirty="0">
              <a:latin typeface="+mj-lt"/>
            </a:endParaRPr>
          </a:p>
          <a:p>
            <a:pPr marL="457200" indent="-457200" algn="l" eaLnBrk="0" hangingPunct="0">
              <a:buFont typeface="+mj-lt"/>
              <a:buAutoNum type="arabicPeriod"/>
            </a:pPr>
            <a:r>
              <a:rPr lang="de-CH" sz="3200" dirty="0" err="1" smtClean="0">
                <a:latin typeface="+mj-lt"/>
              </a:rPr>
              <a:t>Visualization</a:t>
            </a:r>
            <a:endParaRPr lang="de-CH" sz="3200" dirty="0" smtClean="0">
              <a:latin typeface="+mj-lt"/>
            </a:endParaRPr>
          </a:p>
          <a:p>
            <a:pPr marL="914324" lvl="1" indent="-457200" algn="l" eaLnBrk="0" hangingPunct="0">
              <a:buFont typeface="Arial" panose="020B0604020202020204" pitchFamily="34" charset="0"/>
              <a:buChar char="•"/>
            </a:pPr>
            <a:r>
              <a:rPr lang="de-CH" sz="2800" dirty="0" err="1" smtClean="0">
                <a:latin typeface="+mj-lt"/>
              </a:rPr>
              <a:t>Textual</a:t>
            </a:r>
            <a:r>
              <a:rPr lang="de-CH" sz="2800" dirty="0" smtClean="0">
                <a:latin typeface="+mj-lt"/>
              </a:rPr>
              <a:t> and </a:t>
            </a:r>
            <a:r>
              <a:rPr lang="de-CH" sz="2800" dirty="0" err="1" smtClean="0">
                <a:latin typeface="+mj-lt"/>
              </a:rPr>
              <a:t>graphical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representation</a:t>
            </a:r>
            <a:r>
              <a:rPr lang="de-CH" sz="2800" dirty="0" smtClean="0">
                <a:latin typeface="+mj-lt"/>
              </a:rPr>
              <a:t> (Flow Charts, Gantt Charts)</a:t>
            </a:r>
            <a:endParaRPr lang="de-CH" sz="2800" dirty="0">
              <a:latin typeface="+mj-lt"/>
            </a:endParaRPr>
          </a:p>
          <a:p>
            <a:pPr marL="914324" lvl="1" indent="-457200" algn="l" eaLnBrk="0" hangingPunct="0">
              <a:buFont typeface="Arial" panose="020B0604020202020204" pitchFamily="34" charset="0"/>
              <a:buChar char="•"/>
            </a:pPr>
            <a:r>
              <a:rPr lang="de-CH" sz="2800" dirty="0" smtClean="0">
                <a:latin typeface="+mj-lt"/>
              </a:rPr>
              <a:t>Dashboard </a:t>
            </a:r>
            <a:r>
              <a:rPr lang="de-CH" sz="2800" dirty="0" err="1" smtClean="0">
                <a:latin typeface="+mj-lt"/>
              </a:rPr>
              <a:t>available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for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system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status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overview</a:t>
            </a:r>
            <a:endParaRPr lang="de-CH" sz="2800" dirty="0" smtClean="0">
              <a:latin typeface="+mj-lt"/>
            </a:endParaRPr>
          </a:p>
          <a:p>
            <a:pPr marL="457200" indent="-457200" algn="l" eaLnBrk="0" hangingPunct="0">
              <a:buFont typeface="+mj-lt"/>
              <a:buAutoNum type="arabicPeriod"/>
            </a:pPr>
            <a:r>
              <a:rPr lang="de-CH" sz="3200" dirty="0" smtClean="0">
                <a:latin typeface="+mj-lt"/>
              </a:rPr>
              <a:t>Interaction</a:t>
            </a:r>
          </a:p>
          <a:p>
            <a:pPr marL="914324" lvl="1" indent="-457200" algn="l" eaLnBrk="0" hangingPunct="0">
              <a:buFont typeface="Arial" panose="020B0604020202020204" pitchFamily="34" charset="0"/>
              <a:buChar char="•"/>
            </a:pPr>
            <a:r>
              <a:rPr lang="de-CH" sz="2800" dirty="0" err="1" smtClean="0">
                <a:latin typeface="+mj-lt"/>
              </a:rPr>
              <a:t>Near</a:t>
            </a:r>
            <a:r>
              <a:rPr lang="de-CH" sz="2800" dirty="0" smtClean="0">
                <a:latin typeface="+mj-lt"/>
              </a:rPr>
              <a:t> real-time </a:t>
            </a:r>
            <a:r>
              <a:rPr lang="de-CH" sz="2800" dirty="0" err="1" smtClean="0">
                <a:latin typeface="+mj-lt"/>
              </a:rPr>
              <a:t>information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about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jobs</a:t>
            </a:r>
            <a:r>
              <a:rPr lang="de-CH" sz="2800" dirty="0" smtClean="0">
                <a:latin typeface="+mj-lt"/>
              </a:rPr>
              <a:t>, </a:t>
            </a:r>
            <a:r>
              <a:rPr lang="de-CH" sz="2800" dirty="0" err="1" smtClean="0">
                <a:latin typeface="+mj-lt"/>
              </a:rPr>
              <a:t>job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chains</a:t>
            </a:r>
            <a:r>
              <a:rPr lang="de-CH" sz="2800" dirty="0" smtClean="0">
                <a:latin typeface="+mj-lt"/>
              </a:rPr>
              <a:t> and </a:t>
            </a:r>
            <a:r>
              <a:rPr lang="de-CH" sz="2800" dirty="0" err="1" smtClean="0">
                <a:latin typeface="+mj-lt"/>
              </a:rPr>
              <a:t>orders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is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automatically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displayed</a:t>
            </a:r>
            <a:r>
              <a:rPr lang="de-CH" sz="2800" dirty="0" smtClean="0">
                <a:latin typeface="+mj-lt"/>
              </a:rPr>
              <a:t> and </a:t>
            </a:r>
            <a:r>
              <a:rPr lang="de-CH" sz="2800" dirty="0" err="1" smtClean="0">
                <a:latin typeface="+mj-lt"/>
              </a:rPr>
              <a:t>refreshed</a:t>
            </a:r>
            <a:endParaRPr lang="de-CH" sz="2800" dirty="0" smtClean="0">
              <a:latin typeface="+mj-lt"/>
            </a:endParaRPr>
          </a:p>
          <a:p>
            <a:pPr marL="914324" lvl="1" indent="-457200" algn="l" eaLnBrk="0" hangingPunct="0">
              <a:buFont typeface="Arial" panose="020B0604020202020204" pitchFamily="34" charset="0"/>
              <a:buChar char="•"/>
            </a:pPr>
            <a:r>
              <a:rPr lang="de-CH" sz="2800" dirty="0" smtClean="0">
                <a:latin typeface="+mj-lt"/>
              </a:rPr>
              <a:t>Support </a:t>
            </a:r>
            <a:r>
              <a:rPr lang="de-CH" sz="2800" dirty="0" err="1" smtClean="0">
                <a:latin typeface="+mj-lt"/>
              </a:rPr>
              <a:t>for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desktops</a:t>
            </a:r>
            <a:r>
              <a:rPr lang="de-CH" sz="2800" dirty="0" smtClean="0">
                <a:latin typeface="+mj-lt"/>
              </a:rPr>
              <a:t>, </a:t>
            </a:r>
            <a:r>
              <a:rPr lang="de-CH" sz="2800" dirty="0" err="1" smtClean="0">
                <a:latin typeface="+mj-lt"/>
              </a:rPr>
              <a:t>notebooks</a:t>
            </a:r>
            <a:r>
              <a:rPr lang="de-CH" sz="2800" dirty="0" smtClean="0">
                <a:latin typeface="+mj-lt"/>
              </a:rPr>
              <a:t> and mobile </a:t>
            </a:r>
            <a:r>
              <a:rPr lang="de-CH" sz="2800" dirty="0" err="1" smtClean="0">
                <a:latin typeface="+mj-lt"/>
              </a:rPr>
              <a:t>devices</a:t>
            </a:r>
            <a:endParaRPr lang="de-CH" sz="2800" dirty="0" smtClean="0">
              <a:latin typeface="+mj-lt"/>
            </a:endParaRPr>
          </a:p>
          <a:p>
            <a:pPr marL="914324" lvl="1" indent="-457200" algn="l" eaLnBrk="0" hangingPunct="0">
              <a:buFont typeface="Arial" panose="020B0604020202020204" pitchFamily="34" charset="0"/>
              <a:buChar char="•"/>
            </a:pPr>
            <a:r>
              <a:rPr lang="de-CH" sz="2800" dirty="0" err="1" smtClean="0">
                <a:latin typeface="+mj-lt"/>
              </a:rPr>
              <a:t>Bulk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operations</a:t>
            </a:r>
            <a:r>
              <a:rPr lang="de-CH" sz="2800" dirty="0" smtClean="0">
                <a:latin typeface="+mj-lt"/>
              </a:rPr>
              <a:t> such </a:t>
            </a:r>
            <a:r>
              <a:rPr lang="de-CH" sz="2800" dirty="0" err="1" smtClean="0">
                <a:latin typeface="+mj-lt"/>
              </a:rPr>
              <a:t>as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stopping</a:t>
            </a:r>
            <a:r>
              <a:rPr lang="de-CH" sz="2800" dirty="0" smtClean="0">
                <a:latin typeface="+mj-lt"/>
              </a:rPr>
              <a:t> all </a:t>
            </a:r>
            <a:r>
              <a:rPr lang="de-CH" sz="2800" dirty="0" err="1" smtClean="0">
                <a:latin typeface="+mj-lt"/>
              </a:rPr>
              <a:t>job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chains</a:t>
            </a:r>
            <a:r>
              <a:rPr lang="de-CH" sz="2800" dirty="0" smtClean="0">
                <a:latin typeface="+mj-lt"/>
              </a:rPr>
              <a:t>, </a:t>
            </a:r>
            <a:r>
              <a:rPr lang="de-CH" sz="2800" dirty="0" err="1" smtClean="0">
                <a:latin typeface="+mj-lt"/>
              </a:rPr>
              <a:t>skipping</a:t>
            </a:r>
            <a:r>
              <a:rPr lang="de-CH" sz="2800" dirty="0" smtClean="0">
                <a:latin typeface="+mj-lt"/>
              </a:rPr>
              <a:t> all </a:t>
            </a:r>
            <a:r>
              <a:rPr lang="de-CH" sz="2800" dirty="0" err="1" smtClean="0">
                <a:latin typeface="+mj-lt"/>
              </a:rPr>
              <a:t>nodes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or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removing</a:t>
            </a:r>
            <a:r>
              <a:rPr lang="de-CH" sz="2800" dirty="0" smtClean="0">
                <a:latin typeface="+mj-lt"/>
              </a:rPr>
              <a:t> all </a:t>
            </a:r>
            <a:r>
              <a:rPr lang="de-CH" sz="2800" dirty="0" err="1" smtClean="0">
                <a:latin typeface="+mj-lt"/>
              </a:rPr>
              <a:t>orders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associated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to</a:t>
            </a:r>
            <a:r>
              <a:rPr lang="de-CH" sz="2800" dirty="0" smtClean="0">
                <a:latin typeface="+mj-lt"/>
              </a:rPr>
              <a:t> a </a:t>
            </a:r>
            <a:r>
              <a:rPr lang="de-CH" sz="2800" dirty="0" err="1" smtClean="0">
                <a:latin typeface="+mj-lt"/>
              </a:rPr>
              <a:t>job</a:t>
            </a:r>
            <a:r>
              <a:rPr lang="de-CH" sz="2800" dirty="0" smtClean="0">
                <a:latin typeface="+mj-lt"/>
              </a:rPr>
              <a:t> </a:t>
            </a:r>
            <a:r>
              <a:rPr lang="de-CH" sz="2800" dirty="0" err="1" smtClean="0">
                <a:latin typeface="+mj-lt"/>
              </a:rPr>
              <a:t>chain</a:t>
            </a:r>
            <a:endParaRPr lang="de-CH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71243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Inhaltsplatzhalter 27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0" indent="0">
              <a:buNone/>
            </a:pPr>
            <a:endParaRPr lang="de-DE" dirty="0"/>
          </a:p>
          <a:p>
            <a:r>
              <a:rPr lang="en-US" dirty="0" smtClean="0"/>
              <a:t>Motivation for the JOC Cockpit</a:t>
            </a:r>
            <a:endParaRPr lang="en-US" sz="600" dirty="0" smtClean="0"/>
          </a:p>
          <a:p>
            <a:endParaRPr lang="en-US" sz="600" dirty="0" smtClean="0"/>
          </a:p>
          <a:p>
            <a:r>
              <a:rPr lang="de-DE" dirty="0" smtClean="0"/>
              <a:t>JOC Cockpit </a:t>
            </a:r>
            <a:r>
              <a:rPr lang="de-DE" dirty="0" err="1" smtClean="0"/>
              <a:t>Architecture</a:t>
            </a:r>
            <a:endParaRPr lang="de-DE" dirty="0" smtClean="0"/>
          </a:p>
          <a:p>
            <a:pPr lvl="1"/>
            <a:r>
              <a:rPr lang="de-DE" dirty="0" err="1" smtClean="0"/>
              <a:t>Component</a:t>
            </a:r>
            <a:r>
              <a:rPr lang="de-DE" dirty="0" smtClean="0"/>
              <a:t> </a:t>
            </a:r>
            <a:r>
              <a:rPr lang="de-DE" dirty="0" err="1" smtClean="0"/>
              <a:t>Architecture</a:t>
            </a:r>
            <a:endParaRPr lang="de-DE" dirty="0" smtClean="0"/>
          </a:p>
          <a:p>
            <a:pPr lvl="1"/>
            <a:r>
              <a:rPr lang="de-DE" dirty="0" smtClean="0"/>
              <a:t>Technical </a:t>
            </a:r>
            <a:r>
              <a:rPr lang="de-DE" dirty="0" err="1" smtClean="0"/>
              <a:t>Architecture</a:t>
            </a:r>
            <a:endParaRPr lang="de-DE" dirty="0" smtClean="0"/>
          </a:p>
          <a:p>
            <a:pPr lvl="1"/>
            <a:endParaRPr lang="de-DE" sz="600" dirty="0" smtClean="0"/>
          </a:p>
          <a:p>
            <a:r>
              <a:rPr lang="de-DE" dirty="0" smtClean="0"/>
              <a:t>JOC Cockpit Security Features</a:t>
            </a:r>
          </a:p>
          <a:p>
            <a:pPr lvl="1"/>
            <a:endParaRPr lang="de-DE" sz="600" dirty="0" smtClean="0"/>
          </a:p>
          <a:p>
            <a:r>
              <a:rPr lang="de-DE" dirty="0" smtClean="0"/>
              <a:t>JOC Cockpit </a:t>
            </a:r>
            <a:r>
              <a:rPr lang="de-DE" dirty="0" err="1" smtClean="0"/>
              <a:t>Visualization</a:t>
            </a:r>
            <a:r>
              <a:rPr lang="de-DE" dirty="0" smtClean="0"/>
              <a:t> Features</a:t>
            </a:r>
          </a:p>
          <a:p>
            <a:pPr lvl="1"/>
            <a:endParaRPr lang="de-DE" sz="600" dirty="0" smtClean="0"/>
          </a:p>
          <a:p>
            <a:r>
              <a:rPr lang="de-DE" dirty="0" smtClean="0"/>
              <a:t>JOC Cockpit Interaction Features</a:t>
            </a:r>
            <a:endParaRPr lang="de-DE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JOC Cockpit</a:t>
            </a:r>
            <a:r>
              <a:rPr lang="de-DE" dirty="0"/>
              <a:t> </a:t>
            </a:r>
            <a:r>
              <a:rPr lang="de-DE" dirty="0" err="1" smtClean="0"/>
              <a:t>Architecture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smtClean="0"/>
              <a:t>Table </a:t>
            </a:r>
            <a:r>
              <a:rPr lang="de-DE" dirty="0" err="1" smtClean="0"/>
              <a:t>of</a:t>
            </a:r>
            <a:r>
              <a:rPr lang="de-DE" dirty="0" smtClean="0"/>
              <a:t> Contents</a:t>
            </a:r>
            <a:endParaRPr lang="de-DE" dirty="0"/>
          </a:p>
        </p:txBody>
      </p:sp>
      <p:sp>
        <p:nvSpPr>
          <p:cNvPr id="2" name="Inhaltsplatzhalter 1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9550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 err="1" smtClean="0"/>
              <a:t>Component</a:t>
            </a:r>
            <a:r>
              <a:rPr lang="de-DE" sz="1700" b="1" dirty="0" smtClean="0"/>
              <a:t> </a:t>
            </a:r>
            <a:r>
              <a:rPr lang="de-DE" sz="1700" b="1" dirty="0" err="1" smtClean="0"/>
              <a:t>Architecture</a:t>
            </a:r>
            <a:r>
              <a:rPr lang="de-DE" sz="1700" b="1" dirty="0" smtClean="0"/>
              <a:t/>
            </a:r>
            <a:br>
              <a:rPr lang="de-DE" sz="1700" b="1" dirty="0" smtClean="0"/>
            </a:br>
            <a:endParaRPr lang="de-DE" sz="1700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smtClean="0"/>
              <a:t>The JOC Cockpit </a:t>
            </a:r>
            <a:r>
              <a:rPr lang="de-DE" sz="1700" dirty="0" err="1" smtClean="0"/>
              <a:t>is</a:t>
            </a:r>
            <a:r>
              <a:rPr lang="de-DE" sz="1700" dirty="0" smtClean="0"/>
              <a:t> a </a:t>
            </a:r>
            <a:r>
              <a:rPr lang="de-DE" sz="1700" dirty="0" err="1" smtClean="0"/>
              <a:t>user</a:t>
            </a:r>
            <a:r>
              <a:rPr lang="de-DE" sz="1700" dirty="0" smtClean="0"/>
              <a:t> </a:t>
            </a:r>
            <a:r>
              <a:rPr lang="de-DE" sz="1700" dirty="0" err="1" smtClean="0"/>
              <a:t>interface</a:t>
            </a:r>
            <a:r>
              <a:rPr lang="de-DE" sz="1700" dirty="0" smtClean="0"/>
              <a:t> </a:t>
            </a:r>
            <a:r>
              <a:rPr lang="de-DE" sz="1700" dirty="0" err="1" smtClean="0"/>
              <a:t>for</a:t>
            </a:r>
            <a:r>
              <a:rPr lang="de-DE" sz="1700" dirty="0" smtClean="0"/>
              <a:t> </a:t>
            </a:r>
            <a:r>
              <a:rPr lang="de-DE" sz="1700" dirty="0" err="1" smtClean="0"/>
              <a:t>job</a:t>
            </a:r>
            <a:r>
              <a:rPr lang="de-DE" sz="1700" dirty="0" smtClean="0"/>
              <a:t> </a:t>
            </a:r>
            <a:r>
              <a:rPr lang="de-DE" sz="1700" dirty="0" err="1" smtClean="0"/>
              <a:t>control</a:t>
            </a:r>
            <a:r>
              <a:rPr lang="de-DE" sz="1700" dirty="0" smtClean="0"/>
              <a:t> </a:t>
            </a:r>
            <a:r>
              <a:rPr lang="de-DE" sz="1700" dirty="0" err="1" smtClean="0"/>
              <a:t>with</a:t>
            </a:r>
            <a:r>
              <a:rPr lang="de-DE" sz="1700" dirty="0" smtClean="0"/>
              <a:t> </a:t>
            </a:r>
            <a:r>
              <a:rPr lang="de-DE" sz="1700" dirty="0" err="1" smtClean="0"/>
              <a:t>browsers</a:t>
            </a:r>
            <a:r>
              <a:rPr lang="de-DE" sz="1700" dirty="0" smtClean="0"/>
              <a:t/>
            </a:r>
            <a:br>
              <a:rPr lang="de-DE" sz="1700" dirty="0" smtClean="0"/>
            </a:br>
            <a:endParaRPr lang="de-DE" sz="1700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JobScheduler Web Service </a:t>
            </a:r>
            <a:r>
              <a:rPr lang="de-DE" sz="1700" dirty="0" err="1"/>
              <a:t>implements</a:t>
            </a:r>
            <a:r>
              <a:rPr lang="de-DE" sz="1700" dirty="0"/>
              <a:t> a </a:t>
            </a:r>
            <a:r>
              <a:rPr lang="de-DE" sz="1700" dirty="0" err="1"/>
              <a:t>RESTful</a:t>
            </a:r>
            <a:r>
              <a:rPr lang="de-DE" sz="1700" dirty="0"/>
              <a:t> </a:t>
            </a:r>
            <a:r>
              <a:rPr lang="de-DE" sz="1700" dirty="0" err="1"/>
              <a:t>interface</a:t>
            </a:r>
            <a:r>
              <a:rPr lang="de-DE" sz="1700" dirty="0"/>
              <a:t> </a:t>
            </a:r>
            <a:r>
              <a:rPr lang="de-DE" sz="1700" dirty="0" err="1" smtClean="0"/>
              <a:t>for</a:t>
            </a:r>
            <a:r>
              <a:rPr lang="de-DE" sz="1700" dirty="0" smtClean="0"/>
              <a:t> </a:t>
            </a:r>
            <a:r>
              <a:rPr lang="de-DE" sz="1700" dirty="0" err="1" smtClean="0"/>
              <a:t>use</a:t>
            </a:r>
            <a:r>
              <a:rPr lang="de-DE" sz="1700" dirty="0" smtClean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JOC </a:t>
            </a:r>
            <a:r>
              <a:rPr lang="de-DE" sz="1700" dirty="0" smtClean="0"/>
              <a:t>Cockpit, PowerShell CLI </a:t>
            </a:r>
            <a:r>
              <a:rPr lang="de-DE" sz="1700" dirty="0"/>
              <a:t>and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external</a:t>
            </a:r>
            <a:r>
              <a:rPr lang="de-DE" sz="1700" dirty="0"/>
              <a:t> </a:t>
            </a:r>
            <a:r>
              <a:rPr lang="de-DE" sz="1700" dirty="0" err="1"/>
              <a:t>applications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smtClean="0"/>
              <a:t>Users </a:t>
            </a:r>
            <a:r>
              <a:rPr lang="de-DE" sz="1700" dirty="0" err="1"/>
              <a:t>access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Master </a:t>
            </a:r>
            <a:r>
              <a:rPr lang="de-DE" sz="1700" dirty="0" err="1"/>
              <a:t>using</a:t>
            </a:r>
            <a:r>
              <a:rPr lang="de-DE" sz="1700" dirty="0"/>
              <a:t> </a:t>
            </a:r>
            <a:r>
              <a:rPr lang="de-DE" sz="1700" dirty="0" err="1" smtClean="0"/>
              <a:t>the</a:t>
            </a:r>
            <a:r>
              <a:rPr lang="de-DE" sz="1700" dirty="0" smtClean="0"/>
              <a:t> </a:t>
            </a:r>
            <a:r>
              <a:rPr lang="de-DE" sz="1700" dirty="0"/>
              <a:t>Web Service </a:t>
            </a:r>
            <a:r>
              <a:rPr lang="de-DE" sz="1700" dirty="0" err="1"/>
              <a:t>that</a:t>
            </a:r>
            <a:r>
              <a:rPr lang="de-DE" sz="1700" dirty="0"/>
              <a:t> </a:t>
            </a:r>
            <a:r>
              <a:rPr lang="de-DE" sz="1700" dirty="0" err="1"/>
              <a:t>performs</a:t>
            </a:r>
            <a:r>
              <a:rPr lang="de-DE" sz="1700" dirty="0"/>
              <a:t> </a:t>
            </a:r>
            <a:r>
              <a:rPr lang="de-DE" sz="1700" dirty="0" err="1"/>
              <a:t>authentication</a:t>
            </a:r>
            <a:r>
              <a:rPr lang="de-DE" sz="1700" dirty="0"/>
              <a:t> and </a:t>
            </a:r>
            <a:r>
              <a:rPr lang="de-DE" sz="1700" dirty="0" err="1"/>
              <a:t>authorization</a:t>
            </a:r>
            <a:r>
              <a:rPr lang="de-DE" sz="1700" dirty="0"/>
              <a:t> – </a:t>
            </a:r>
            <a:r>
              <a:rPr lang="de-DE" sz="1700" dirty="0" err="1"/>
              <a:t>optionally</a:t>
            </a:r>
            <a:r>
              <a:rPr lang="de-DE" sz="1700" dirty="0"/>
              <a:t> </a:t>
            </a:r>
            <a:r>
              <a:rPr lang="de-DE" sz="1700" dirty="0" err="1"/>
              <a:t>against</a:t>
            </a:r>
            <a:r>
              <a:rPr lang="de-DE" sz="1700" dirty="0"/>
              <a:t> an LDAP </a:t>
            </a:r>
            <a:r>
              <a:rPr lang="de-DE" sz="1700" dirty="0" err="1"/>
              <a:t>directory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sz="1700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smtClean="0"/>
              <a:t>Users </a:t>
            </a:r>
            <a:r>
              <a:rPr lang="de-DE" sz="1700" dirty="0" err="1" smtClean="0"/>
              <a:t>call</a:t>
            </a:r>
            <a:r>
              <a:rPr lang="de-DE" sz="1700" dirty="0" smtClean="0"/>
              <a:t> </a:t>
            </a:r>
            <a:r>
              <a:rPr lang="de-DE" sz="1700" dirty="0" err="1" smtClean="0"/>
              <a:t>up</a:t>
            </a:r>
            <a:r>
              <a:rPr lang="de-DE" sz="1700" dirty="0" smtClean="0"/>
              <a:t> </a:t>
            </a:r>
            <a:r>
              <a:rPr lang="de-DE" sz="1700" dirty="0" err="1" smtClean="0"/>
              <a:t>information</a:t>
            </a:r>
            <a:r>
              <a:rPr lang="de-DE" sz="1700" dirty="0" smtClean="0"/>
              <a:t> and manage JobScheduler </a:t>
            </a:r>
            <a:r>
              <a:rPr lang="de-DE" sz="1700" dirty="0" err="1" smtClean="0"/>
              <a:t>activities</a:t>
            </a:r>
            <a:r>
              <a:rPr lang="de-DE" sz="1700" dirty="0" smtClean="0"/>
              <a:t>, e.g. </a:t>
            </a:r>
            <a:r>
              <a:rPr lang="de-DE" sz="1700" dirty="0" err="1" smtClean="0"/>
              <a:t>current</a:t>
            </a:r>
            <a:r>
              <a:rPr lang="de-DE" sz="1700" dirty="0" smtClean="0"/>
              <a:t> </a:t>
            </a:r>
            <a:r>
              <a:rPr lang="de-DE" sz="1700" dirty="0" err="1" smtClean="0"/>
              <a:t>executions</a:t>
            </a:r>
            <a:r>
              <a:rPr lang="de-DE" sz="1700" dirty="0" smtClean="0"/>
              <a:t>, </a:t>
            </a:r>
            <a:r>
              <a:rPr lang="de-DE" sz="1700" dirty="0" err="1" smtClean="0"/>
              <a:t>planned</a:t>
            </a:r>
            <a:r>
              <a:rPr lang="de-DE" sz="1700" dirty="0" smtClean="0"/>
              <a:t> </a:t>
            </a:r>
            <a:r>
              <a:rPr lang="de-DE" sz="1700" dirty="0" err="1" smtClean="0"/>
              <a:t>executions</a:t>
            </a:r>
            <a:r>
              <a:rPr lang="de-DE" sz="1700" dirty="0" smtClean="0"/>
              <a:t>, </a:t>
            </a:r>
            <a:r>
              <a:rPr lang="de-DE" sz="1700" dirty="0" err="1" smtClean="0"/>
              <a:t>history</a:t>
            </a:r>
            <a:r>
              <a:rPr lang="de-DE" sz="1700" dirty="0" smtClean="0"/>
              <a:t> etc.</a:t>
            </a:r>
            <a:br>
              <a:rPr lang="de-DE" sz="1700" dirty="0" smtClean="0"/>
            </a:br>
            <a:endParaRPr lang="de-DE" sz="1700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 smtClean="0"/>
              <a:t>With</a:t>
            </a:r>
            <a:r>
              <a:rPr lang="de-DE" sz="1700" dirty="0" smtClean="0"/>
              <a:t> </a:t>
            </a:r>
            <a:r>
              <a:rPr lang="de-DE" sz="1700" dirty="0" err="1" smtClean="0"/>
              <a:t>the</a:t>
            </a:r>
            <a:r>
              <a:rPr lang="de-DE" sz="1700" dirty="0" smtClean="0"/>
              <a:t> JOC Cockpit </a:t>
            </a:r>
            <a:r>
              <a:rPr lang="de-DE" sz="1700" dirty="0" err="1" smtClean="0"/>
              <a:t>it</a:t>
            </a:r>
            <a:r>
              <a:rPr lang="de-DE" sz="1700" dirty="0" smtClean="0"/>
              <a:t> </a:t>
            </a:r>
            <a:r>
              <a:rPr lang="de-DE" sz="1700" dirty="0" err="1" smtClean="0"/>
              <a:t>is</a:t>
            </a:r>
            <a:r>
              <a:rPr lang="de-DE" sz="1700" dirty="0" smtClean="0"/>
              <a:t> </a:t>
            </a:r>
            <a:r>
              <a:rPr lang="de-DE" sz="1700" dirty="0" err="1" smtClean="0"/>
              <a:t>possible</a:t>
            </a:r>
            <a:r>
              <a:rPr lang="de-DE" sz="1700" dirty="0" smtClean="0"/>
              <a:t> </a:t>
            </a:r>
            <a:r>
              <a:rPr lang="de-DE" sz="1700" dirty="0" err="1" smtClean="0"/>
              <a:t>to</a:t>
            </a:r>
            <a:r>
              <a:rPr lang="de-DE" sz="1700" dirty="0" smtClean="0"/>
              <a:t> </a:t>
            </a:r>
            <a:r>
              <a:rPr lang="de-DE" sz="1700" dirty="0" err="1" smtClean="0"/>
              <a:t>operate</a:t>
            </a:r>
            <a:r>
              <a:rPr lang="de-DE" sz="1700" dirty="0" smtClean="0"/>
              <a:t> </a:t>
            </a:r>
            <a:r>
              <a:rPr lang="de-DE" sz="1700" dirty="0" err="1" smtClean="0"/>
              <a:t>several</a:t>
            </a:r>
            <a:r>
              <a:rPr lang="de-DE" sz="1700" dirty="0" smtClean="0"/>
              <a:t> Master </a:t>
            </a:r>
            <a:r>
              <a:rPr lang="de-DE" sz="1700" dirty="0" err="1" smtClean="0"/>
              <a:t>Instances</a:t>
            </a:r>
            <a:r>
              <a:rPr lang="de-DE" sz="1700" dirty="0" smtClean="0"/>
              <a:t> and </a:t>
            </a:r>
            <a:r>
              <a:rPr lang="de-DE" sz="1700" dirty="0" err="1" smtClean="0"/>
              <a:t>any</a:t>
            </a:r>
            <a:r>
              <a:rPr lang="de-DE" sz="1700" dirty="0" smtClean="0"/>
              <a:t> </a:t>
            </a:r>
            <a:r>
              <a:rPr lang="de-DE" sz="1700" dirty="0" err="1" smtClean="0"/>
              <a:t>number</a:t>
            </a:r>
            <a:r>
              <a:rPr lang="de-DE" sz="1700" dirty="0" smtClean="0"/>
              <a:t> </a:t>
            </a:r>
            <a:r>
              <a:rPr lang="de-DE" sz="1700" dirty="0" err="1" smtClean="0"/>
              <a:t>of</a:t>
            </a:r>
            <a:r>
              <a:rPr lang="de-DE" sz="1700" dirty="0" smtClean="0"/>
              <a:t> JobScheduler </a:t>
            </a:r>
            <a:r>
              <a:rPr lang="de-DE" sz="1700" dirty="0" err="1" smtClean="0"/>
              <a:t>Agents</a:t>
            </a:r>
            <a:r>
              <a:rPr lang="de-DE" sz="1700" dirty="0" smtClean="0"/>
              <a:t> </a:t>
            </a:r>
            <a:r>
              <a:rPr lang="de-DE" sz="1700" dirty="0" err="1" smtClean="0"/>
              <a:t>that</a:t>
            </a:r>
            <a:r>
              <a:rPr lang="de-DE" sz="1700" dirty="0" smtClean="0"/>
              <a:t> </a:t>
            </a:r>
            <a:r>
              <a:rPr lang="de-DE" sz="1700" dirty="0" err="1" smtClean="0"/>
              <a:t>execute</a:t>
            </a:r>
            <a:r>
              <a:rPr lang="de-DE" sz="1700" dirty="0" smtClean="0"/>
              <a:t> </a:t>
            </a:r>
            <a:r>
              <a:rPr lang="de-DE" sz="1700" dirty="0" err="1" smtClean="0"/>
              <a:t>jobs</a:t>
            </a:r>
            <a:r>
              <a:rPr lang="de-DE" sz="1700" dirty="0" smtClean="0"/>
              <a:t> and </a:t>
            </a:r>
            <a:r>
              <a:rPr lang="de-DE" sz="1700" dirty="0" err="1" smtClean="0"/>
              <a:t>tasks</a:t>
            </a:r>
            <a:r>
              <a:rPr lang="de-DE" sz="1700" dirty="0" smtClean="0"/>
              <a:t> </a:t>
            </a:r>
            <a:r>
              <a:rPr lang="de-DE" sz="1700" dirty="0" err="1" smtClean="0"/>
              <a:t>for</a:t>
            </a:r>
            <a:r>
              <a:rPr lang="de-DE" sz="1700" dirty="0" smtClean="0"/>
              <a:t> </a:t>
            </a:r>
            <a:r>
              <a:rPr lang="de-DE" sz="1700" dirty="0" err="1" smtClean="0"/>
              <a:t>the</a:t>
            </a:r>
            <a:r>
              <a:rPr lang="de-DE" sz="1700" dirty="0" smtClean="0"/>
              <a:t> Masters </a:t>
            </a:r>
            <a:br>
              <a:rPr lang="de-DE" sz="1700" dirty="0" smtClean="0"/>
            </a:br>
            <a:endParaRPr lang="de-DE" sz="1700" dirty="0" smtClean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JOC Cockpit Architecture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Component</a:t>
            </a:r>
            <a:r>
              <a:rPr lang="de-DE" dirty="0" smtClean="0"/>
              <a:t> </a:t>
            </a:r>
            <a:r>
              <a:rPr lang="de-DE" dirty="0" err="1" smtClean="0"/>
              <a:t>Architecture</a:t>
            </a:r>
            <a:endParaRPr lang="en-US" dirty="0" smtClean="0"/>
          </a:p>
        </p:txBody>
      </p:sp>
      <p:sp>
        <p:nvSpPr>
          <p:cNvPr id="46" name="Zylinder 45"/>
          <p:cNvSpPr/>
          <p:nvPr/>
        </p:nvSpPr>
        <p:spPr>
          <a:xfrm>
            <a:off x="9506006" y="8583985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sp>
        <p:nvSpPr>
          <p:cNvPr id="47" name="Abgerundetes Rechteck 46"/>
          <p:cNvSpPr/>
          <p:nvPr/>
        </p:nvSpPr>
        <p:spPr>
          <a:xfrm>
            <a:off x="9152948" y="6688086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Master</a:t>
            </a:r>
          </a:p>
        </p:txBody>
      </p:sp>
      <p:sp>
        <p:nvSpPr>
          <p:cNvPr id="48" name="Abgerundetes Rechteck 47"/>
          <p:cNvSpPr/>
          <p:nvPr/>
        </p:nvSpPr>
        <p:spPr>
          <a:xfrm>
            <a:off x="13039354" y="6688086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Master</a:t>
            </a:r>
          </a:p>
        </p:txBody>
      </p:sp>
      <p:sp>
        <p:nvSpPr>
          <p:cNvPr id="49" name="Abgerundetes Rechteck 48"/>
          <p:cNvSpPr/>
          <p:nvPr/>
        </p:nvSpPr>
        <p:spPr>
          <a:xfrm>
            <a:off x="5054205" y="6688086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Master</a:t>
            </a:r>
          </a:p>
        </p:txBody>
      </p:sp>
      <p:cxnSp>
        <p:nvCxnSpPr>
          <p:cNvPr id="50" name="Gewinkelte Verbindung 49"/>
          <p:cNvCxnSpPr>
            <a:stCxn id="49" idx="2"/>
            <a:endCxn id="46" idx="2"/>
          </p:cNvCxnSpPr>
          <p:nvPr/>
        </p:nvCxnSpPr>
        <p:spPr>
          <a:xfrm rot="16200000" flipH="1">
            <a:off x="7052216" y="6716994"/>
            <a:ext cx="1431139" cy="347644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Textfeld 41"/>
          <p:cNvSpPr txBox="1"/>
          <p:nvPr/>
        </p:nvSpPr>
        <p:spPr>
          <a:xfrm>
            <a:off x="13769361" y="9895781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 Access</a:t>
            </a:r>
          </a:p>
        </p:txBody>
      </p:sp>
      <p:sp>
        <p:nvSpPr>
          <p:cNvPr id="52" name="Textfeld 41"/>
          <p:cNvSpPr txBox="1"/>
          <p:nvPr/>
        </p:nvSpPr>
        <p:spPr>
          <a:xfrm>
            <a:off x="6036323" y="884802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211501" indent="-211501" algn="l" defTabSz="282001" eaLnBrk="0" hangingPunct="0">
              <a:spcBef>
                <a:spcPct val="20000"/>
              </a:spcBef>
            </a:pPr>
            <a:r>
              <a:rPr lang="de-DE" sz="1400" dirty="0" smtClean="0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Database Access</a:t>
            </a:r>
            <a:endParaRPr lang="de-DE" sz="1400" dirty="0">
              <a:solidFill>
                <a:schemeClr val="tx1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53" name="Gewinkelte Verbindung 20493"/>
          <p:cNvCxnSpPr>
            <a:stCxn id="48" idx="2"/>
            <a:endCxn id="46" idx="4"/>
          </p:cNvCxnSpPr>
          <p:nvPr/>
        </p:nvCxnSpPr>
        <p:spPr>
          <a:xfrm rot="5400000">
            <a:off x="11680191" y="6836261"/>
            <a:ext cx="1431139" cy="3237908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Textfeld 41"/>
          <p:cNvSpPr txBox="1"/>
          <p:nvPr/>
        </p:nvSpPr>
        <p:spPr>
          <a:xfrm>
            <a:off x="12438204" y="8838298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211501" indent="-211501" defTabSz="282001" eaLnBrk="0" hangingPunct="0">
              <a:spcBef>
                <a:spcPct val="20000"/>
              </a:spcBef>
            </a:pPr>
            <a:r>
              <a:rPr lang="de-DE" sz="1400" dirty="0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Database Access</a:t>
            </a:r>
          </a:p>
        </p:txBody>
      </p:sp>
      <p:sp>
        <p:nvSpPr>
          <p:cNvPr id="55" name="Abgerundetes Rechteck 99"/>
          <p:cNvSpPr/>
          <p:nvPr/>
        </p:nvSpPr>
        <p:spPr>
          <a:xfrm>
            <a:off x="9152948" y="230690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JOC </a:t>
            </a:r>
            <a:r>
              <a:rPr lang="de-DE" sz="1800" b="1" dirty="0" smtClean="0"/>
              <a:t>Cockpit</a:t>
            </a:r>
          </a:p>
          <a:p>
            <a:r>
              <a:rPr lang="de-DE" sz="1800" b="1" dirty="0" smtClean="0"/>
              <a:t>User Interface</a:t>
            </a:r>
            <a:endParaRPr lang="de-DE" sz="1800" b="1" dirty="0"/>
          </a:p>
        </p:txBody>
      </p:sp>
      <p:cxnSp>
        <p:nvCxnSpPr>
          <p:cNvPr id="56" name="Elbow Connector 21"/>
          <p:cNvCxnSpPr>
            <a:stCxn id="57" idx="6"/>
            <a:endCxn id="46" idx="3"/>
          </p:cNvCxnSpPr>
          <p:nvPr/>
        </p:nvCxnSpPr>
        <p:spPr>
          <a:xfrm flipH="1">
            <a:off x="10141406" y="5170894"/>
            <a:ext cx="1189078" cy="4586691"/>
          </a:xfrm>
          <a:prstGeom prst="bentConnector4">
            <a:avLst>
              <a:gd name="adj1" fmla="val -336590"/>
              <a:gd name="adj2" fmla="val 109731"/>
            </a:avLst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Ellipse 56"/>
          <p:cNvSpPr/>
          <p:nvPr/>
        </p:nvSpPr>
        <p:spPr>
          <a:xfrm>
            <a:off x="8926133" y="4529186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JobScheduler </a:t>
            </a:r>
            <a:r>
              <a:rPr lang="de-DE" sz="1800" b="1" dirty="0" smtClean="0"/>
              <a:t>Web Service</a:t>
            </a:r>
            <a:endParaRPr lang="de-DE" sz="1800" b="1" dirty="0"/>
          </a:p>
        </p:txBody>
      </p:sp>
      <p:cxnSp>
        <p:nvCxnSpPr>
          <p:cNvPr id="58" name="Gerade Verbindung mit Pfeil 57"/>
          <p:cNvCxnSpPr>
            <a:stCxn id="55" idx="2"/>
            <a:endCxn id="57" idx="0"/>
          </p:cNvCxnSpPr>
          <p:nvPr/>
        </p:nvCxnSpPr>
        <p:spPr>
          <a:xfrm>
            <a:off x="10128308" y="3358464"/>
            <a:ext cx="1" cy="1170722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Gerade Verbindung mit Pfeil 58"/>
          <p:cNvCxnSpPr>
            <a:stCxn id="47" idx="2"/>
            <a:endCxn id="46" idx="1"/>
          </p:cNvCxnSpPr>
          <p:nvPr/>
        </p:nvCxnSpPr>
        <p:spPr>
          <a:xfrm>
            <a:off x="10128308" y="7739646"/>
            <a:ext cx="13098" cy="844339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Textfeld 41"/>
          <p:cNvSpPr txBox="1"/>
          <p:nvPr/>
        </p:nvSpPr>
        <p:spPr>
          <a:xfrm>
            <a:off x="5420823" y="4849229"/>
            <a:ext cx="3425371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Authentication and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Authorization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61" name="Zylinder 60"/>
          <p:cNvSpPr/>
          <p:nvPr/>
        </p:nvSpPr>
        <p:spPr>
          <a:xfrm>
            <a:off x="3869705" y="4584546"/>
            <a:ext cx="1271761" cy="1172696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 smtClean="0"/>
              <a:t>LDAP</a:t>
            </a:r>
          </a:p>
          <a:p>
            <a:pPr algn="ctr"/>
            <a:r>
              <a:rPr lang="de-DE" sz="1800" b="1" dirty="0" smtClean="0"/>
              <a:t>Directory</a:t>
            </a:r>
            <a:endParaRPr lang="de-DE" sz="1800" b="1" dirty="0"/>
          </a:p>
        </p:txBody>
      </p:sp>
      <p:cxnSp>
        <p:nvCxnSpPr>
          <p:cNvPr id="63" name="Gerade Verbindung mit Pfeil 62"/>
          <p:cNvCxnSpPr>
            <a:stCxn id="57" idx="2"/>
            <a:endCxn id="61" idx="4"/>
          </p:cNvCxnSpPr>
          <p:nvPr/>
        </p:nvCxnSpPr>
        <p:spPr>
          <a:xfrm flipH="1">
            <a:off x="5141466" y="5170894"/>
            <a:ext cx="3784667" cy="0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Ellipse 63"/>
          <p:cNvSpPr/>
          <p:nvPr/>
        </p:nvSpPr>
        <p:spPr>
          <a:xfrm>
            <a:off x="12827805" y="3578173"/>
            <a:ext cx="1973943" cy="91743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800" b="1" dirty="0" err="1" smtClean="0"/>
              <a:t>External</a:t>
            </a:r>
            <a:r>
              <a:rPr lang="de-DE" sz="1800" b="1" dirty="0"/>
              <a:t/>
            </a:r>
            <a:br>
              <a:rPr lang="de-DE" sz="1800" b="1" dirty="0"/>
            </a:br>
            <a:r>
              <a:rPr lang="de-DE" sz="1800" b="1" dirty="0" err="1" smtClean="0"/>
              <a:t>Applications</a:t>
            </a:r>
            <a:endParaRPr lang="de-DE" sz="1800" b="1" dirty="0"/>
          </a:p>
        </p:txBody>
      </p:sp>
      <p:cxnSp>
        <p:nvCxnSpPr>
          <p:cNvPr id="65" name="Gewinkelte Verbindung 64"/>
          <p:cNvCxnSpPr>
            <a:stCxn id="64" idx="2"/>
            <a:endCxn id="57" idx="7"/>
          </p:cNvCxnSpPr>
          <p:nvPr/>
        </p:nvCxnSpPr>
        <p:spPr>
          <a:xfrm rot="10800000" flipV="1">
            <a:off x="10978375" y="4036892"/>
            <a:ext cx="1849430" cy="680245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6" name="Picture 2" descr="R:\backup\sales\SOS-Web-Site\2016-JOE-Cockpit\user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26177" y="2468166"/>
            <a:ext cx="606776" cy="729037"/>
          </a:xfrm>
          <a:prstGeom prst="rect">
            <a:avLst/>
          </a:prstGeom>
          <a:noFill/>
        </p:spPr>
      </p:pic>
      <p:grpSp>
        <p:nvGrpSpPr>
          <p:cNvPr id="67" name="Gruppieren 66"/>
          <p:cNvGrpSpPr/>
          <p:nvPr/>
        </p:nvGrpSpPr>
        <p:grpSpPr>
          <a:xfrm>
            <a:off x="11653562" y="7606512"/>
            <a:ext cx="1289724" cy="709690"/>
            <a:chOff x="4444610" y="8136336"/>
            <a:chExt cx="1289724" cy="709690"/>
          </a:xfrm>
        </p:grpSpPr>
        <p:sp>
          <p:nvSpPr>
            <p:cNvPr id="68" name="Abgerundetes Rechteck 67"/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endParaRPr lang="de-DE" sz="1800" b="1" dirty="0" smtClean="0"/>
            </a:p>
          </p:txBody>
        </p:sp>
        <p:sp>
          <p:nvSpPr>
            <p:cNvPr id="69" name="Abgerundetes Rechteck 68"/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endParaRPr lang="de-DE" sz="1800" b="1" dirty="0" smtClean="0"/>
            </a:p>
          </p:txBody>
        </p:sp>
        <p:sp>
          <p:nvSpPr>
            <p:cNvPr id="70" name="Abgerundetes Rechteck 69"/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r>
                <a:rPr lang="de-DE" sz="1800" b="1" dirty="0" err="1" smtClean="0"/>
                <a:t>Agents</a:t>
              </a:r>
              <a:r>
                <a:rPr lang="de-DE" sz="1800" b="1" dirty="0" smtClean="0"/>
                <a:t> </a:t>
              </a:r>
            </a:p>
          </p:txBody>
        </p:sp>
      </p:grpSp>
      <p:grpSp>
        <p:nvGrpSpPr>
          <p:cNvPr id="72" name="Gruppieren 71"/>
          <p:cNvGrpSpPr/>
          <p:nvPr/>
        </p:nvGrpSpPr>
        <p:grpSpPr>
          <a:xfrm>
            <a:off x="7621451" y="7608788"/>
            <a:ext cx="1289724" cy="709690"/>
            <a:chOff x="4444610" y="8136336"/>
            <a:chExt cx="1289724" cy="709690"/>
          </a:xfrm>
        </p:grpSpPr>
        <p:sp>
          <p:nvSpPr>
            <p:cNvPr id="73" name="Abgerundetes Rechteck 72"/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endParaRPr lang="de-DE" sz="1800" b="1" dirty="0" smtClean="0"/>
            </a:p>
          </p:txBody>
        </p:sp>
        <p:sp>
          <p:nvSpPr>
            <p:cNvPr id="74" name="Abgerundetes Rechteck 73"/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endParaRPr lang="de-DE" sz="1800" b="1" dirty="0" smtClean="0"/>
            </a:p>
          </p:txBody>
        </p:sp>
        <p:sp>
          <p:nvSpPr>
            <p:cNvPr id="75" name="Abgerundetes Rechteck 74"/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r>
                <a:rPr lang="de-DE" sz="1800" b="1" dirty="0" err="1" smtClean="0"/>
                <a:t>Agents</a:t>
              </a:r>
              <a:r>
                <a:rPr lang="de-DE" sz="1800" b="1" dirty="0" smtClean="0"/>
                <a:t> </a:t>
              </a:r>
            </a:p>
          </p:txBody>
        </p:sp>
      </p:grpSp>
      <p:grpSp>
        <p:nvGrpSpPr>
          <p:cNvPr id="76" name="Gruppieren 75"/>
          <p:cNvGrpSpPr/>
          <p:nvPr/>
        </p:nvGrpSpPr>
        <p:grpSpPr>
          <a:xfrm>
            <a:off x="3660668" y="7605984"/>
            <a:ext cx="1289724" cy="709690"/>
            <a:chOff x="4444610" y="8136336"/>
            <a:chExt cx="1289724" cy="709690"/>
          </a:xfrm>
        </p:grpSpPr>
        <p:sp>
          <p:nvSpPr>
            <p:cNvPr id="77" name="Abgerundetes Rechteck 76"/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endParaRPr lang="de-DE" sz="1800" b="1" dirty="0" smtClean="0"/>
            </a:p>
          </p:txBody>
        </p:sp>
        <p:sp>
          <p:nvSpPr>
            <p:cNvPr id="78" name="Abgerundetes Rechteck 77"/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endParaRPr lang="de-DE" sz="1800" b="1" dirty="0" smtClean="0"/>
            </a:p>
          </p:txBody>
        </p:sp>
        <p:sp>
          <p:nvSpPr>
            <p:cNvPr id="79" name="Abgerundetes Rechteck 78"/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r>
                <a:rPr lang="de-DE" sz="1800" b="1" dirty="0" err="1" smtClean="0"/>
                <a:t>Agents</a:t>
              </a:r>
              <a:r>
                <a:rPr lang="de-DE" sz="1800" b="1" dirty="0" smtClean="0"/>
                <a:t> </a:t>
              </a:r>
            </a:p>
          </p:txBody>
        </p:sp>
      </p:grpSp>
      <p:cxnSp>
        <p:nvCxnSpPr>
          <p:cNvPr id="80" name="Gewinkelte Verbindung 79"/>
          <p:cNvCxnSpPr>
            <a:stCxn id="49" idx="1"/>
            <a:endCxn id="77" idx="0"/>
          </p:cNvCxnSpPr>
          <p:nvPr/>
        </p:nvCxnSpPr>
        <p:spPr>
          <a:xfrm rot="10800000" flipV="1">
            <a:off x="4407889" y="7213866"/>
            <a:ext cx="646317" cy="392118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Gewinkelte Verbindung 104"/>
          <p:cNvCxnSpPr>
            <a:stCxn id="47" idx="1"/>
            <a:endCxn id="73" idx="0"/>
          </p:cNvCxnSpPr>
          <p:nvPr/>
        </p:nvCxnSpPr>
        <p:spPr>
          <a:xfrm rot="10800000" flipV="1">
            <a:off x="8368672" y="7213866"/>
            <a:ext cx="784277" cy="394922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Gewinkelte Verbindung 104"/>
          <p:cNvCxnSpPr>
            <a:stCxn id="48" idx="1"/>
            <a:endCxn id="68" idx="0"/>
          </p:cNvCxnSpPr>
          <p:nvPr/>
        </p:nvCxnSpPr>
        <p:spPr>
          <a:xfrm rot="10800000" flipV="1">
            <a:off x="12400782" y="7213866"/>
            <a:ext cx="638572" cy="392646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Gewinkelte Verbindung 82"/>
          <p:cNvCxnSpPr>
            <a:stCxn id="49" idx="0"/>
            <a:endCxn id="48" idx="0"/>
          </p:cNvCxnSpPr>
          <p:nvPr/>
        </p:nvCxnSpPr>
        <p:spPr>
          <a:xfrm rot="5400000" flipH="1" flipV="1">
            <a:off x="10022139" y="2695512"/>
            <a:ext cx="12700" cy="7985149"/>
          </a:xfrm>
          <a:prstGeom prst="bentConnector3">
            <a:avLst>
              <a:gd name="adj1" fmla="val 3057142"/>
            </a:avLst>
          </a:prstGeom>
          <a:ln w="12700">
            <a:solidFill>
              <a:schemeClr val="tx1"/>
            </a:solidFill>
            <a:headEnd type="stealth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Gerade Verbindung mit Pfeil 95"/>
          <p:cNvCxnSpPr>
            <a:stCxn id="57" idx="4"/>
            <a:endCxn id="47" idx="0"/>
          </p:cNvCxnSpPr>
          <p:nvPr/>
        </p:nvCxnSpPr>
        <p:spPr>
          <a:xfrm flipH="1">
            <a:off x="10128308" y="5812602"/>
            <a:ext cx="1" cy="875484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Gerade Verbindung mit Pfeil 102"/>
          <p:cNvCxnSpPr>
            <a:stCxn id="66" idx="3"/>
            <a:endCxn id="55" idx="1"/>
          </p:cNvCxnSpPr>
          <p:nvPr/>
        </p:nvCxnSpPr>
        <p:spPr>
          <a:xfrm flipV="1">
            <a:off x="6332953" y="2832684"/>
            <a:ext cx="2819995" cy="1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4" name="Textfeld 41"/>
          <p:cNvSpPr txBox="1"/>
          <p:nvPr/>
        </p:nvSpPr>
        <p:spPr>
          <a:xfrm>
            <a:off x="10546080" y="3750485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R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Programming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Interface</a:t>
            </a:r>
          </a:p>
        </p:txBody>
      </p:sp>
      <p:sp>
        <p:nvSpPr>
          <p:cNvPr id="106" name="Textfeld 41"/>
          <p:cNvSpPr txBox="1"/>
          <p:nvPr/>
        </p:nvSpPr>
        <p:spPr>
          <a:xfrm>
            <a:off x="6440070" y="2526222"/>
            <a:ext cx="261099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R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User Interface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for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job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control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09" name="Ellipse 108"/>
          <p:cNvSpPr/>
          <p:nvPr/>
        </p:nvSpPr>
        <p:spPr>
          <a:xfrm>
            <a:off x="5753703" y="3667107"/>
            <a:ext cx="1973943" cy="917439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800" b="1" dirty="0" smtClean="0"/>
              <a:t>PowerShell</a:t>
            </a:r>
            <a:r>
              <a:rPr lang="de-DE" sz="1800" b="1" dirty="0"/>
              <a:t/>
            </a:r>
            <a:br>
              <a:rPr lang="de-DE" sz="1800" b="1" dirty="0"/>
            </a:br>
            <a:r>
              <a:rPr lang="de-DE" sz="1800" b="1" dirty="0" smtClean="0"/>
              <a:t>CLI</a:t>
            </a:r>
            <a:endParaRPr lang="de-DE" sz="1800" b="1" dirty="0"/>
          </a:p>
        </p:txBody>
      </p:sp>
      <p:cxnSp>
        <p:nvCxnSpPr>
          <p:cNvPr id="110" name="Gewinkelte Verbindung 109"/>
          <p:cNvCxnSpPr>
            <a:stCxn id="109" idx="6"/>
            <a:endCxn id="57" idx="1"/>
          </p:cNvCxnSpPr>
          <p:nvPr/>
        </p:nvCxnSpPr>
        <p:spPr>
          <a:xfrm>
            <a:off x="7727646" y="4125827"/>
            <a:ext cx="1550596" cy="59131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1" name="Textfeld 41"/>
          <p:cNvSpPr txBox="1"/>
          <p:nvPr/>
        </p:nvSpPr>
        <p:spPr>
          <a:xfrm>
            <a:off x="7767959" y="3789936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Scripting Interface</a:t>
            </a:r>
          </a:p>
        </p:txBody>
      </p:sp>
    </p:spTree>
    <p:extLst>
      <p:ext uri="{BB962C8B-B14F-4D97-AF65-F5344CB8AC3E}">
        <p14:creationId xmlns:p14="http://schemas.microsoft.com/office/powerpoint/2010/main" val="30072753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JOC Cockpit Architecture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smtClean="0"/>
              <a:t>Technical </a:t>
            </a:r>
            <a:r>
              <a:rPr lang="de-DE" dirty="0" err="1" smtClean="0"/>
              <a:t>Architecture</a:t>
            </a:r>
            <a:endParaRPr lang="en-US" dirty="0" smtClean="0"/>
          </a:p>
        </p:txBody>
      </p:sp>
      <p:sp>
        <p:nvSpPr>
          <p:cNvPr id="33" name="Inhaltsplatzhalter 32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de-DE" b="1" dirty="0" smtClean="0"/>
              <a:t>Technical </a:t>
            </a:r>
            <a:r>
              <a:rPr lang="de-DE" b="1" dirty="0" err="1" smtClean="0"/>
              <a:t>Architecture</a:t>
            </a:r>
            <a:r>
              <a:rPr lang="de-DE" b="1" dirty="0"/>
              <a:t/>
            </a:r>
            <a:br>
              <a:rPr lang="de-DE" b="1" dirty="0"/>
            </a:br>
            <a:endParaRPr lang="de-DE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dirty="0"/>
              <a:t>HTTP/HTTPS is used for communication between the RESTful Web Services and the JOC Cockpit - or other </a:t>
            </a:r>
            <a:r>
              <a:rPr lang="en-US" dirty="0" smtClean="0"/>
              <a:t>applications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en-US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dirty="0"/>
              <a:t>The </a:t>
            </a:r>
            <a:r>
              <a:rPr lang="en-US" dirty="0" smtClean="0"/>
              <a:t>Web Service </a:t>
            </a:r>
            <a:r>
              <a:rPr lang="en-US" dirty="0"/>
              <a:t>uses </a:t>
            </a:r>
            <a:r>
              <a:rPr lang="en-US" dirty="0" smtClean="0"/>
              <a:t>JSON and XML based commands to </a:t>
            </a:r>
            <a:r>
              <a:rPr lang="en-US" dirty="0" err="1" smtClean="0"/>
              <a:t>communi</a:t>
            </a:r>
            <a:r>
              <a:rPr lang="en-US" dirty="0" smtClean="0"/>
              <a:t>-cate </a:t>
            </a:r>
            <a:r>
              <a:rPr lang="en-US" dirty="0"/>
              <a:t>with the </a:t>
            </a:r>
            <a:r>
              <a:rPr lang="en-US" dirty="0" smtClean="0"/>
              <a:t>Masters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en-US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dirty="0" smtClean="0"/>
              <a:t>Events about object status changes are </a:t>
            </a:r>
            <a:r>
              <a:rPr lang="en-US" dirty="0"/>
              <a:t>communicated between </a:t>
            </a:r>
            <a:r>
              <a:rPr lang="en-US" dirty="0" smtClean="0"/>
              <a:t>the Masters</a:t>
            </a:r>
            <a:r>
              <a:rPr lang="en-US" dirty="0"/>
              <a:t> </a:t>
            </a:r>
            <a:r>
              <a:rPr lang="en-US" dirty="0" smtClean="0"/>
              <a:t>and the Web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en-US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dirty="0"/>
              <a:t>Authentication and authorization is carried out by an Apache </a:t>
            </a:r>
            <a:r>
              <a:rPr lang="en-US" dirty="0" err="1"/>
              <a:t>Shiro</a:t>
            </a:r>
            <a:r>
              <a:rPr lang="en-US" dirty="0"/>
              <a:t> framework integrated into the Web </a:t>
            </a:r>
            <a:r>
              <a:rPr lang="en-US" dirty="0" smtClean="0"/>
              <a:t>Service</a:t>
            </a:r>
            <a:endParaRPr lang="de-DE" b="1" dirty="0" smtClean="0"/>
          </a:p>
        </p:txBody>
      </p:sp>
      <p:sp>
        <p:nvSpPr>
          <p:cNvPr id="2" name="AutoShape 2" descr="https://kb.sos-berlin.com/download/attachments/16285786/webservices-jobscheduler-interaction-concept.png?api=v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6671" y="2924969"/>
            <a:ext cx="12723027" cy="6144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560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Inhaltsplatzhalter 27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/>
              <a:t>Motivation for the JOC Cockpit</a:t>
            </a:r>
            <a:endParaRPr lang="en-US" sz="600" dirty="0"/>
          </a:p>
          <a:p>
            <a:endParaRPr lang="en-US" sz="600" dirty="0"/>
          </a:p>
          <a:p>
            <a:r>
              <a:rPr lang="de-DE" dirty="0"/>
              <a:t>JOC Cockpit </a:t>
            </a:r>
            <a:r>
              <a:rPr lang="de-DE" dirty="0" err="1" smtClean="0"/>
              <a:t>Architecture</a:t>
            </a:r>
            <a:endParaRPr lang="de-DE" dirty="0" smtClean="0"/>
          </a:p>
          <a:p>
            <a:pPr lvl="1"/>
            <a:endParaRPr lang="de-DE" sz="600" dirty="0"/>
          </a:p>
          <a:p>
            <a:r>
              <a:rPr lang="de-DE" dirty="0"/>
              <a:t>JOC Cockpit </a:t>
            </a:r>
            <a:r>
              <a:rPr lang="de-DE" dirty="0" smtClean="0"/>
              <a:t>Security Features</a:t>
            </a:r>
            <a:endParaRPr lang="de-DE" sz="3200" dirty="0" smtClean="0"/>
          </a:p>
          <a:p>
            <a:pPr lvl="1"/>
            <a:r>
              <a:rPr lang="de-DE" dirty="0" err="1" smtClean="0"/>
              <a:t>Role</a:t>
            </a:r>
            <a:r>
              <a:rPr lang="de-DE" dirty="0" smtClean="0"/>
              <a:t> </a:t>
            </a:r>
            <a:r>
              <a:rPr lang="de-DE" dirty="0" err="1" smtClean="0"/>
              <a:t>based</a:t>
            </a:r>
            <a:r>
              <a:rPr lang="de-DE" dirty="0" smtClean="0"/>
              <a:t> Authentication and </a:t>
            </a:r>
            <a:r>
              <a:rPr lang="de-DE" dirty="0" err="1" smtClean="0"/>
              <a:t>Authorization</a:t>
            </a:r>
            <a:endParaRPr lang="de-DE" dirty="0" smtClean="0"/>
          </a:p>
          <a:p>
            <a:pPr lvl="1"/>
            <a:r>
              <a:rPr lang="de-DE" dirty="0" smtClean="0"/>
              <a:t>Default </a:t>
            </a:r>
            <a:r>
              <a:rPr lang="de-DE" dirty="0" err="1" smtClean="0"/>
              <a:t>Roles</a:t>
            </a:r>
            <a:endParaRPr lang="en-US" dirty="0" smtClean="0"/>
          </a:p>
          <a:p>
            <a:pPr lvl="1"/>
            <a:r>
              <a:rPr lang="en-US" dirty="0" smtClean="0"/>
              <a:t>Matrix </a:t>
            </a:r>
            <a:r>
              <a:rPr lang="en-US" dirty="0" smtClean="0"/>
              <a:t>of </a:t>
            </a:r>
            <a:r>
              <a:rPr lang="en-US" dirty="0" smtClean="0"/>
              <a:t>Default Roles </a:t>
            </a:r>
            <a:r>
              <a:rPr lang="en-US" dirty="0" smtClean="0"/>
              <a:t>and Permissions</a:t>
            </a:r>
            <a:endParaRPr lang="en-US" dirty="0"/>
          </a:p>
          <a:p>
            <a:pPr lvl="1"/>
            <a:r>
              <a:rPr lang="en-US" dirty="0" smtClean="0"/>
              <a:t>Single Sign-On</a:t>
            </a:r>
          </a:p>
          <a:p>
            <a:pPr lvl="1"/>
            <a:endParaRPr lang="en-US" sz="600" dirty="0" smtClean="0"/>
          </a:p>
          <a:p>
            <a:r>
              <a:rPr lang="en-US" dirty="0" smtClean="0"/>
              <a:t>JOC Cockpit Visualization Features</a:t>
            </a:r>
          </a:p>
          <a:p>
            <a:pPr lvl="1"/>
            <a:endParaRPr lang="en-US" sz="600" dirty="0" smtClean="0"/>
          </a:p>
          <a:p>
            <a:r>
              <a:rPr lang="en-US" dirty="0" smtClean="0"/>
              <a:t>JOC Cockpit Interaction Features</a:t>
            </a:r>
            <a:endParaRPr lang="de-CH" sz="1800" dirty="0" smtClean="0"/>
          </a:p>
          <a:p>
            <a:pPr lvl="1"/>
            <a:endParaRPr lang="de-CH" sz="600" dirty="0" smtClean="0"/>
          </a:p>
          <a:p>
            <a:pPr lvl="1"/>
            <a:endParaRPr lang="de-DE" sz="600" dirty="0"/>
          </a:p>
          <a:p>
            <a:pPr marL="0" indent="0">
              <a:buNone/>
            </a:pPr>
            <a:endParaRPr lang="de-DE" sz="600" dirty="0"/>
          </a:p>
          <a:p>
            <a:pPr lvl="1"/>
            <a:endParaRPr lang="de-DE" sz="18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JOC Cockpit Security Features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smtClean="0"/>
              <a:t>Table </a:t>
            </a:r>
            <a:r>
              <a:rPr lang="de-DE" dirty="0" err="1" smtClean="0"/>
              <a:t>of</a:t>
            </a:r>
            <a:r>
              <a:rPr lang="de-DE" dirty="0" smtClean="0"/>
              <a:t> Contents</a:t>
            </a:r>
            <a:endParaRPr lang="de-DE" dirty="0"/>
          </a:p>
        </p:txBody>
      </p:sp>
      <p:sp>
        <p:nvSpPr>
          <p:cNvPr id="30" name="Inhaltsplatzhalter 29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1" name="Inhaltsplatzhalter 30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3950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de-DE" dirty="0" err="1" smtClean="0"/>
              <a:t>What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predefined</a:t>
            </a:r>
            <a:r>
              <a:rPr lang="de-DE" dirty="0" smtClean="0"/>
              <a:t>:</a:t>
            </a:r>
          </a:p>
          <a:p>
            <a:pPr lvl="1"/>
            <a:r>
              <a:rPr lang="de-DE" dirty="0" smtClean="0"/>
              <a:t>Number and type of JobScheduler operations and </a:t>
            </a:r>
            <a:r>
              <a:rPr lang="de-DE" dirty="0" err="1" smtClean="0"/>
              <a:t>object</a:t>
            </a:r>
            <a:r>
              <a:rPr lang="de-DE" dirty="0" smtClean="0"/>
              <a:t> </a:t>
            </a:r>
            <a:r>
              <a:rPr lang="de-DE" dirty="0" err="1" smtClean="0"/>
              <a:t>permissions</a:t>
            </a:r>
            <a:endParaRPr lang="de-DE" dirty="0" smtClean="0"/>
          </a:p>
          <a:p>
            <a:pPr lvl="1"/>
            <a:r>
              <a:rPr lang="de-DE" dirty="0" smtClean="0"/>
              <a:t>Operations </a:t>
            </a:r>
            <a:r>
              <a:rPr lang="de-DE" dirty="0" err="1" smtClean="0"/>
              <a:t>include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view</a:t>
            </a:r>
            <a:r>
              <a:rPr lang="de-DE" dirty="0" smtClean="0"/>
              <a:t> </a:t>
            </a:r>
            <a:r>
              <a:rPr lang="de-DE" dirty="0" err="1" smtClean="0"/>
              <a:t>jobs</a:t>
            </a:r>
            <a:r>
              <a:rPr lang="de-DE" dirty="0" smtClean="0"/>
              <a:t>, </a:t>
            </a:r>
            <a:r>
              <a:rPr lang="de-DE" dirty="0" err="1" smtClean="0"/>
              <a:t>start</a:t>
            </a:r>
            <a:r>
              <a:rPr lang="de-DE" dirty="0" smtClean="0"/>
              <a:t> and </a:t>
            </a:r>
            <a:r>
              <a:rPr lang="de-DE" dirty="0" err="1" smtClean="0"/>
              <a:t>stop</a:t>
            </a:r>
            <a:r>
              <a:rPr lang="de-DE" dirty="0" smtClean="0"/>
              <a:t> </a:t>
            </a:r>
            <a:r>
              <a:rPr lang="de-DE" dirty="0" err="1" smtClean="0"/>
              <a:t>jobs</a:t>
            </a:r>
            <a:r>
              <a:rPr lang="de-DE" dirty="0" smtClean="0"/>
              <a:t> etc.</a:t>
            </a:r>
          </a:p>
          <a:p>
            <a:r>
              <a:rPr lang="de-DE" dirty="0" err="1" smtClean="0"/>
              <a:t>What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configurable</a:t>
            </a:r>
            <a:r>
              <a:rPr lang="de-DE" dirty="0" smtClean="0"/>
              <a:t>:</a:t>
            </a:r>
          </a:p>
          <a:p>
            <a:pPr lvl="1"/>
            <a:r>
              <a:rPr lang="de-DE" dirty="0"/>
              <a:t>Number and type of roles </a:t>
            </a:r>
            <a:endParaRPr lang="de-DE" dirty="0" smtClean="0"/>
          </a:p>
          <a:p>
            <a:pPr lvl="1"/>
            <a:r>
              <a:rPr lang="de-DE" dirty="0" err="1" smtClean="0"/>
              <a:t>Permission</a:t>
            </a:r>
            <a:r>
              <a:rPr lang="de-DE" dirty="0" smtClean="0"/>
              <a:t> </a:t>
            </a:r>
            <a:r>
              <a:rPr lang="de-DE" dirty="0" err="1" smtClean="0"/>
              <a:t>values</a:t>
            </a:r>
            <a:r>
              <a:rPr lang="de-DE" dirty="0" smtClean="0"/>
              <a:t> (yes/no) </a:t>
            </a:r>
            <a:r>
              <a:rPr lang="de-DE" dirty="0" err="1" smtClean="0"/>
              <a:t>are</a:t>
            </a:r>
            <a:r>
              <a:rPr lang="de-DE" dirty="0" smtClean="0"/>
              <a:t> configured for each operation and role</a:t>
            </a:r>
            <a:endParaRPr lang="de-DE" dirty="0"/>
          </a:p>
          <a:p>
            <a:pPr lvl="1"/>
            <a:r>
              <a:rPr lang="de-DE" dirty="0" smtClean="0"/>
              <a:t>Users can be assigned to any of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roles</a:t>
            </a:r>
            <a:r>
              <a:rPr lang="de-DE" dirty="0" smtClean="0"/>
              <a:t> </a:t>
            </a:r>
            <a:r>
              <a:rPr lang="de-DE" dirty="0" err="1" smtClean="0"/>
              <a:t>offered</a:t>
            </a:r>
            <a:endParaRPr lang="de-DE" dirty="0"/>
          </a:p>
          <a:p>
            <a:r>
              <a:rPr lang="de-DE" dirty="0" smtClean="0"/>
              <a:t>Identity Provider</a:t>
            </a:r>
          </a:p>
          <a:p>
            <a:pPr lvl="1"/>
            <a:r>
              <a:rPr lang="de-DE" dirty="0" smtClean="0"/>
              <a:t>LDAP </a:t>
            </a:r>
            <a:r>
              <a:rPr lang="de-DE" dirty="0" err="1" smtClean="0"/>
              <a:t>for</a:t>
            </a:r>
            <a:r>
              <a:rPr lang="de-DE" dirty="0" smtClean="0"/>
              <a:t> e.g. Microsoft Active Directory, Open LDAP etc.</a:t>
            </a:r>
          </a:p>
          <a:p>
            <a:pPr lvl="1"/>
            <a:r>
              <a:rPr lang="de-DE" dirty="0" smtClean="0"/>
              <a:t>Local shiro.ini </a:t>
            </a:r>
            <a:r>
              <a:rPr lang="de-DE" dirty="0" err="1" smtClean="0"/>
              <a:t>file</a:t>
            </a:r>
            <a:r>
              <a:rPr lang="de-DE" dirty="0" smtClean="0"/>
              <a:t> </a:t>
            </a:r>
            <a:r>
              <a:rPr lang="de-DE" dirty="0" err="1" smtClean="0"/>
              <a:t>containing</a:t>
            </a:r>
            <a:r>
              <a:rPr lang="de-DE" dirty="0" smtClean="0"/>
              <a:t> user name and passwords</a:t>
            </a:r>
          </a:p>
          <a:p>
            <a:r>
              <a:rPr lang="de-DE" dirty="0" smtClean="0"/>
              <a:t>Mapping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Permissions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Roles</a:t>
            </a:r>
            <a:endParaRPr lang="de-DE" dirty="0" smtClean="0"/>
          </a:p>
          <a:p>
            <a:pPr lvl="1"/>
            <a:r>
              <a:rPr lang="en-US" dirty="0" smtClean="0"/>
              <a:t>The mapping can be configured with a local shiro.ini file</a:t>
            </a:r>
          </a:p>
          <a:p>
            <a:pPr lvl="1"/>
            <a:r>
              <a:rPr lang="en-US" dirty="0" smtClean="0"/>
              <a:t>The mapping can be configured with an LDAP directory service that identifies group membership of users with specific user groups that are mapped to JOC Cockpit roles</a:t>
            </a:r>
          </a:p>
          <a:p>
            <a:pPr lvl="1"/>
            <a:endParaRPr lang="en-US" dirty="0"/>
          </a:p>
          <a:p>
            <a:pPr lvl="1"/>
            <a:endParaRPr lang="de-DE" dirty="0" smtClean="0"/>
          </a:p>
          <a:p>
            <a:pPr lvl="1"/>
            <a:endParaRPr lang="de-DE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JOC Cockpit Security Features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Role based Authentication </a:t>
            </a:r>
            <a:r>
              <a:rPr lang="en-US" dirty="0"/>
              <a:t>and Authorization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502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osag_blue_gree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0.xml><?xml version="1.0" encoding="utf-8"?>
<a:theme xmlns:a="http://schemas.openxmlformats.org/drawingml/2006/main" name="sosag_yellow_ultramari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1.xml><?xml version="1.0" encoding="utf-8"?>
<a:theme xmlns:a="http://schemas.openxmlformats.org/drawingml/2006/main" name="sosag_logo_blue_gree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2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1_sosag_logo_blue_gree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1_sosag_blue_gree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5.xml><?xml version="1.0" encoding="utf-8"?>
<a:theme xmlns:a="http://schemas.openxmlformats.org/drawingml/2006/main" name="2_sosag_logo_blue_gree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6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7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osag_red_grey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sosag_green_red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sosag_dkOrange_pink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5.xml><?xml version="1.0" encoding="utf-8"?>
<a:theme xmlns:a="http://schemas.openxmlformats.org/drawingml/2006/main" name="sosag_lightBlue_brow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6.xml><?xml version="1.0" encoding="utf-8"?>
<a:theme xmlns:a="http://schemas.openxmlformats.org/drawingml/2006/main" name="sosag_dkGrey_violet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7.xml><?xml version="1.0" encoding="utf-8"?>
<a:theme xmlns:a="http://schemas.openxmlformats.org/drawingml/2006/main" name="sosag_orange_purple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8.xml><?xml version="1.0" encoding="utf-8"?>
<a:theme xmlns:a="http://schemas.openxmlformats.org/drawingml/2006/main" name="sosag_redBrown_brow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9.xml><?xml version="1.0" encoding="utf-8"?>
<a:theme xmlns:a="http://schemas.openxmlformats.org/drawingml/2006/main" name="sosag_dkGreen_lightgrey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Pages>0</Pages>
  <Words>994</Words>
  <Characters>0</Characters>
  <Application>Microsoft Office PowerPoint</Application>
  <PresentationFormat>Benutzerdefiniert</PresentationFormat>
  <Lines>0</Lines>
  <Paragraphs>363</Paragraphs>
  <Slides>27</Slides>
  <Notes>20</Notes>
  <HiddenSlides>0</HiddenSlides>
  <MMClips>0</MMClips>
  <ScaleCrop>false</ScaleCrop>
  <HeadingPairs>
    <vt:vector size="4" baseType="variant">
      <vt:variant>
        <vt:lpstr>Design</vt:lpstr>
      </vt:variant>
      <vt:variant>
        <vt:i4>15</vt:i4>
      </vt:variant>
      <vt:variant>
        <vt:lpstr>Folientitel</vt:lpstr>
      </vt:variant>
      <vt:variant>
        <vt:i4>27</vt:i4>
      </vt:variant>
    </vt:vector>
  </HeadingPairs>
  <TitlesOfParts>
    <vt:vector size="42" baseType="lpstr">
      <vt:lpstr>sosag_blue_green_master</vt:lpstr>
      <vt:lpstr>sosag_red_grey_master</vt:lpstr>
      <vt:lpstr>sosag_green_red_master</vt:lpstr>
      <vt:lpstr>sosag_dkOrange_pink_master</vt:lpstr>
      <vt:lpstr>sosag_lightBlue_brown_master</vt:lpstr>
      <vt:lpstr>sosag_dkGrey_violet_master</vt:lpstr>
      <vt:lpstr>sosag_orange_purple_master</vt:lpstr>
      <vt:lpstr>sosag_redBrown_brown_master</vt:lpstr>
      <vt:lpstr>sosag_dkGreen_lightgrey_master</vt:lpstr>
      <vt:lpstr>sosag_yellow_ultramarin_master</vt:lpstr>
      <vt:lpstr>sosag_logo_blue_green_master</vt:lpstr>
      <vt:lpstr>Benutzerdefiniertes Design</vt:lpstr>
      <vt:lpstr>1_sosag_logo_blue_green_master</vt:lpstr>
      <vt:lpstr>1_sosag_blue_green_master</vt:lpstr>
      <vt:lpstr>2_sosag_logo_blue_green_master</vt:lpstr>
      <vt:lpstr>JOC Cockpit Overview</vt:lpstr>
      <vt:lpstr>JOC Cockpit Motivation</vt:lpstr>
      <vt:lpstr>Motivation for the JOC Cockpit</vt:lpstr>
      <vt:lpstr>Motivation for the JOC Cockpit</vt:lpstr>
      <vt:lpstr>JOC Cockpit Architecture</vt:lpstr>
      <vt:lpstr>JOC Cockpit Architecture</vt:lpstr>
      <vt:lpstr>JOC Cockpit Architecture</vt:lpstr>
      <vt:lpstr>JOC Cockpit Security Features</vt:lpstr>
      <vt:lpstr>JOC Cockpit Security Features</vt:lpstr>
      <vt:lpstr>JOC Cockpit Security Features</vt:lpstr>
      <vt:lpstr>JOC Cockpit Security Features</vt:lpstr>
      <vt:lpstr>JOC Security Features</vt:lpstr>
      <vt:lpstr>JOC Cockpit Visualization Features</vt:lpstr>
      <vt:lpstr>JOC Cockpit Visualization Features</vt:lpstr>
      <vt:lpstr>JOC Cockpit Visualization Features</vt:lpstr>
      <vt:lpstr>JOC Cockpit Visualization Features</vt:lpstr>
      <vt:lpstr>JOC Cockpit Visualization Features</vt:lpstr>
      <vt:lpstr>JOC Cockpit Visualization Features</vt:lpstr>
      <vt:lpstr>JOC Cockpit Visualization Features</vt:lpstr>
      <vt:lpstr>JOC Cockpit Visualization Features</vt:lpstr>
      <vt:lpstr>JOC Cockpit Visualization Features</vt:lpstr>
      <vt:lpstr>JOC Cockpit Interaction Features</vt:lpstr>
      <vt:lpstr>JOC Cockpit Interaction Features</vt:lpstr>
      <vt:lpstr>JOC Cockpit Interaction Features</vt:lpstr>
      <vt:lpstr>JOC Cockpit Interaction Features</vt:lpstr>
      <vt:lpstr>JOC Cockpit Interaction Features</vt:lpstr>
      <vt:lpstr>JOC Cockpit Overview</vt:lpstr>
    </vt:vector>
  </TitlesOfParts>
  <Company>Software- und Organisations-Service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JobScheduler JOC Cockpit: Overview</dc:title>
  <dc:creator>Andreas Püschel</dc:creator>
  <cp:lastModifiedBy>Andreas Püschel</cp:lastModifiedBy>
  <cp:revision>970</cp:revision>
  <dcterms:created xsi:type="dcterms:W3CDTF">2010-11-02T07:26:00Z</dcterms:created>
  <dcterms:modified xsi:type="dcterms:W3CDTF">2017-01-08T12:31:28Z</dcterms:modified>
</cp:coreProperties>
</file>